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bin" ContentType="image/jpeg"/>
  <Override PartName="/ppt/media/image4.bin" ContentType="image/jpeg"/>
  <Override PartName="/ppt/media/image11.bin" ContentType="image/jpeg"/>
  <Override PartName="/ppt/media/image13.bin" ContentType="image/jpeg"/>
  <Override PartName="/ppt/media/image14.bin" ContentType="image/jpeg"/>
  <Override PartName="/ppt/media/image15.bin" ContentType="image/jpeg"/>
  <Override PartName="/ppt/media/image35.bin" ContentType="image/jpeg"/>
  <Override PartName="/ppt/media/image36.bin" ContentType="image/jpeg"/>
  <Override PartName="/ppt/media/image37.bin" ContentType="image/jpeg"/>
  <Override PartName="/ppt/media/image38.bin" ContentType="image/jpeg"/>
  <Override PartName="/ppt/media/image39.bin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13"/>
  </p:notesMasterIdLst>
  <p:sldIdLst>
    <p:sldId id="301" r:id="rId3"/>
    <p:sldId id="314" r:id="rId4"/>
    <p:sldId id="343" r:id="rId5"/>
    <p:sldId id="375" r:id="rId6"/>
    <p:sldId id="409" r:id="rId7"/>
    <p:sldId id="428" r:id="rId8"/>
    <p:sldId id="448" r:id="rId9"/>
    <p:sldId id="483" r:id="rId10"/>
    <p:sldId id="506" r:id="rId11"/>
    <p:sldId id="532" r:id="rId12"/>
  </p:sldIdLst>
  <p:sldSz cx="18288000" cy="10287000"/>
  <p:notesSz cx="18288000" cy="10287000"/>
  <p:embeddedFontLst>
    <p:embeddedFont>
      <p:font typeface="IBM Plex Sans" panose="020F0502020204030204" pitchFamily="34" charset="0"/>
      <p:regular r:id="rId14"/>
      <p:bold r:id="rId15"/>
      <p:italic r:id="rId16"/>
      <p:boldItalic r:id="rId17"/>
    </p:embeddedFont>
    <p:embeddedFont>
      <p:font typeface="Poppins Light" panose="020B0502040204020203" pitchFamily="2" charset="0"/>
      <p:regular r:id="rId18"/>
      <p:italic r:id="rId19"/>
    </p:embeddedFont>
    <p:embeddedFont>
      <p:font typeface="Poppins SemiBold" panose="020B0502040204020203" pitchFamily="2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4"/>
  </p:normalViewPr>
  <p:slideViewPr>
    <p:cSldViewPr snapToGrid="0">
      <p:cViewPr varScale="1">
        <p:scale>
          <a:sx n="39" d="100"/>
          <a:sy n="3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EA3E2-CC2F-6940-991A-5437501AC14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79E5-3BED-B84E-902E-8DED628A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079E5-3BED-B84E-902E-8DED628A6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D0C9-7833-D70A-D9AC-9E0C88A3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DB5F0-2097-EF63-0085-9B7FA626E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9704-DFDD-A224-5879-38D8BAD5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3BE62-5770-A318-E821-CCFB2D7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195E-0638-151D-08A3-E5907C11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D656-9215-A1C0-DDC2-21F41A46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957D8-73CB-49B9-3B03-1A807E9E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6F68-8420-8B63-4F57-FE103C4A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3C85E-AD0E-8036-2A31-DA9A4D7D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E415C-BD19-E953-9AA7-5D2C5DCF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EA4BD-7D40-3602-15F0-70B8C7F61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B27AE-75ED-09B2-C5FB-80874B453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190E7-6DB4-5B8E-9A58-3DD85E14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E39A8-F10D-6193-BA36-281E8115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90E96-830D-F10D-90C3-9501C41E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7169-4A5E-0F0B-0E04-20896BB5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7812-1FFF-EBDB-A031-D0F24F75E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A4D6-46EE-18CA-2CC0-CB5C38FC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1D8D-8F34-A38F-31AF-795928A0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91972-D1EC-C013-99E5-7067DB9E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AE9E-DCA5-6D58-A0AB-7838FD45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3410-F2AB-D6C5-2AF3-41B7C6120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87E1-163A-C643-EFEB-3756A161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D3B2-696A-EF77-0478-4441FB86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9D01E-9AFD-3FFA-073C-B45FB4CF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84B-19A0-FDDA-5536-11E8A46D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74F4-DD95-402A-3C08-3E2E0A9C3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9F14-1B4F-40B1-5314-D622ADF3B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4DEC5-6A91-6106-72C3-3A094825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88845-D145-8AB5-0FCD-84E243F7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6917-80AF-F473-94DA-DDAC09AA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BC79-1CC9-8B76-5DDF-58277B51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9E40B-225D-C404-CA40-3D3AD106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7BFE6-3EAD-1D36-94F5-7B2156AC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D9300-E7FC-8396-88AA-29EF03AA9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49ACF-11D4-5036-76D1-3580C5FDE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F6D9B-D880-A7AE-1557-277D76E7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D18C4-5093-78EB-E386-F1C2826C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CC79C-1DA9-1C32-7AC9-47FBD538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ABC4-B97C-68D6-CBB0-1E88F7AD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6FB38-5618-DE0D-0DB3-F634F8B0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B27C5-60CB-ABCE-C293-62F6EB9A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0A7C8-AA01-8B8B-B83F-DA26DA36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F60C2-2F73-499D-D875-3C508CB9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4496F-F6EC-519E-2F72-7D84A573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B97DF-D909-D136-4E15-04310DB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F9B9-8521-4BF6-5D5F-8F4DD94E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EB0B-0883-9142-6FCF-639FB222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44666-6ABF-36E7-7C00-B0DC9CE43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172B4-844B-2C99-DEAB-1B21A19A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E863-3C1F-BC4F-6924-5103EAFA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80085-BF13-344C-8837-CE8629D0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300E-3C65-2141-E5DB-E9DC78E9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1A1B0-0D53-1AFB-097C-30DB5BA23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FFB1C-856F-0D2B-04C6-6324AEAF6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CD684-C8DA-30FC-0C8C-EC7CFD6F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DAC18-E2B9-65CF-8DB0-BD2227FC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72BA7-3D81-1A47-DE87-4B73FD07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8A7B4-4320-F1C4-5840-605A3E12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94B0-5E63-612D-0CB2-5C309D59D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A061-86FF-A225-FE02-0B5AA86FE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0530C-AE1A-F244-A98F-ADE7EDD2844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ABD39-F75F-3477-F0AC-51D3C6BFB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3FDD8-075A-7229-BB03-E67ED59F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037E7-98BD-1740-86EC-C655187D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bin"/><Relationship Id="rId3" Type="http://schemas.openxmlformats.org/officeDocument/2006/relationships/image" Target="../media/image1.bin"/><Relationship Id="rId7" Type="http://schemas.openxmlformats.org/officeDocument/2006/relationships/image" Target="../media/image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bin"/><Relationship Id="rId5" Type="http://schemas.openxmlformats.org/officeDocument/2006/relationships/image" Target="../media/image3.bin"/><Relationship Id="rId4" Type="http://schemas.openxmlformats.org/officeDocument/2006/relationships/image" Target="../media/image2.bin"/><Relationship Id="rId9" Type="http://schemas.openxmlformats.org/officeDocument/2006/relationships/image" Target="../media/image7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bin"/><Relationship Id="rId3" Type="http://schemas.openxmlformats.org/officeDocument/2006/relationships/image" Target="../media/image8.bin"/><Relationship Id="rId7" Type="http://schemas.openxmlformats.org/officeDocument/2006/relationships/image" Target="../media/image47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bin"/><Relationship Id="rId5" Type="http://schemas.openxmlformats.org/officeDocument/2006/relationships/image" Target="../media/image10.bin"/><Relationship Id="rId4" Type="http://schemas.openxmlformats.org/officeDocument/2006/relationships/image" Target="../media/image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bin"/><Relationship Id="rId3" Type="http://schemas.openxmlformats.org/officeDocument/2006/relationships/image" Target="../media/image8.bin"/><Relationship Id="rId7" Type="http://schemas.openxmlformats.org/officeDocument/2006/relationships/image" Target="../media/image1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bin"/><Relationship Id="rId11" Type="http://schemas.openxmlformats.org/officeDocument/2006/relationships/image" Target="../media/image16.bin"/><Relationship Id="rId5" Type="http://schemas.openxmlformats.org/officeDocument/2006/relationships/image" Target="../media/image10.bin"/><Relationship Id="rId10" Type="http://schemas.openxmlformats.org/officeDocument/2006/relationships/image" Target="../media/image15.bin"/><Relationship Id="rId4" Type="http://schemas.openxmlformats.org/officeDocument/2006/relationships/image" Target="../media/image9.bin"/><Relationship Id="rId9" Type="http://schemas.openxmlformats.org/officeDocument/2006/relationships/image" Target="../media/image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in"/><Relationship Id="rId3" Type="http://schemas.openxmlformats.org/officeDocument/2006/relationships/image" Target="../media/image8.bin"/><Relationship Id="rId7" Type="http://schemas.openxmlformats.org/officeDocument/2006/relationships/image" Target="../media/image18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bin"/><Relationship Id="rId5" Type="http://schemas.openxmlformats.org/officeDocument/2006/relationships/image" Target="../media/image10.bin"/><Relationship Id="rId10" Type="http://schemas.openxmlformats.org/officeDocument/2006/relationships/image" Target="../media/image16.bin"/><Relationship Id="rId4" Type="http://schemas.openxmlformats.org/officeDocument/2006/relationships/image" Target="../media/image9.bin"/><Relationship Id="rId9" Type="http://schemas.openxmlformats.org/officeDocument/2006/relationships/image" Target="../media/image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bin"/><Relationship Id="rId3" Type="http://schemas.openxmlformats.org/officeDocument/2006/relationships/image" Target="../media/image8.bin"/><Relationship Id="rId7" Type="http://schemas.openxmlformats.org/officeDocument/2006/relationships/image" Target="../media/image2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bin"/><Relationship Id="rId11" Type="http://schemas.openxmlformats.org/officeDocument/2006/relationships/image" Target="../media/image16.bin"/><Relationship Id="rId5" Type="http://schemas.openxmlformats.org/officeDocument/2006/relationships/image" Target="../media/image10.bin"/><Relationship Id="rId10" Type="http://schemas.openxmlformats.org/officeDocument/2006/relationships/image" Target="../media/image25.bin"/><Relationship Id="rId4" Type="http://schemas.openxmlformats.org/officeDocument/2006/relationships/image" Target="../media/image9.bin"/><Relationship Id="rId9" Type="http://schemas.openxmlformats.org/officeDocument/2006/relationships/image" Target="../media/image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bin"/><Relationship Id="rId5" Type="http://schemas.openxmlformats.org/officeDocument/2006/relationships/image" Target="../media/image28.bin"/><Relationship Id="rId4" Type="http://schemas.openxmlformats.org/officeDocument/2006/relationships/image" Target="../media/image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bin"/><Relationship Id="rId5" Type="http://schemas.openxmlformats.org/officeDocument/2006/relationships/image" Target="../media/image32.bin"/><Relationship Id="rId4" Type="http://schemas.openxmlformats.org/officeDocument/2006/relationships/image" Target="../media/image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bin"/><Relationship Id="rId5" Type="http://schemas.openxmlformats.org/officeDocument/2006/relationships/image" Target="../media/image28.bin"/><Relationship Id="rId4" Type="http://schemas.openxmlformats.org/officeDocument/2006/relationships/image" Target="../media/image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bin"/><Relationship Id="rId3" Type="http://schemas.openxmlformats.org/officeDocument/2006/relationships/image" Target="../media/image35.bin"/><Relationship Id="rId7" Type="http://schemas.openxmlformats.org/officeDocument/2006/relationships/image" Target="../media/image39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bin"/><Relationship Id="rId5" Type="http://schemas.openxmlformats.org/officeDocument/2006/relationships/image" Target="../media/image37.bin"/><Relationship Id="rId10" Type="http://schemas.openxmlformats.org/officeDocument/2006/relationships/image" Target="../media/image29.bin"/><Relationship Id="rId4" Type="http://schemas.openxmlformats.org/officeDocument/2006/relationships/image" Target="../media/image36.bin"/><Relationship Id="rId9" Type="http://schemas.openxmlformats.org/officeDocument/2006/relationships/image" Target="../media/image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bin"/><Relationship Id="rId3" Type="http://schemas.openxmlformats.org/officeDocument/2006/relationships/image" Target="../media/image40.bin"/><Relationship Id="rId7" Type="http://schemas.openxmlformats.org/officeDocument/2006/relationships/image" Target="../media/image4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bin"/><Relationship Id="rId11" Type="http://schemas.openxmlformats.org/officeDocument/2006/relationships/image" Target="../media/image29.bin"/><Relationship Id="rId5" Type="http://schemas.openxmlformats.org/officeDocument/2006/relationships/image" Target="../media/image42.bin"/><Relationship Id="rId10" Type="http://schemas.openxmlformats.org/officeDocument/2006/relationships/image" Target="../media/image28.bin"/><Relationship Id="rId4" Type="http://schemas.openxmlformats.org/officeDocument/2006/relationships/image" Target="../media/image41.bin"/><Relationship Id="rId9" Type="http://schemas.openxmlformats.org/officeDocument/2006/relationships/image" Target="../media/image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942582" y="762000"/>
            <a:ext cx="11344275" cy="8763000"/>
          </a:xfrm>
          <a:prstGeom prst="rect">
            <a:avLst/>
          </a:prstGeom>
        </p:spPr>
      </p:pic>
      <p:pic>
        <p:nvPicPr>
          <p:cNvPr id="3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943725" y="762000"/>
            <a:ext cx="2619375" cy="8763000"/>
          </a:xfrm>
          <a:prstGeom prst="rect">
            <a:avLst/>
          </a:prstGeom>
        </p:spPr>
      </p:pic>
      <p:sp>
        <p:nvSpPr>
          <p:cNvPr id="305" name="Presenter Name-45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828800" y="8710612"/>
            <a:ext cx="4386262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Peter Langerman</a:t>
            </a:r>
          </a:p>
        </p:txBody>
      </p:sp>
      <p:sp>
        <p:nvSpPr>
          <p:cNvPr id="306" name="Presenter Designation-44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828800" y="9110662"/>
            <a:ext cx="43862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80000"/>
                  </a:srgbClr>
                </a:solidFill>
                <a:latin typeface="IBM Plex Sans" panose="00000700000000000000" pitchFamily="2" charset="0"/>
              </a:rPr>
              <a:t>Presenter</a:t>
            </a:r>
          </a:p>
        </p:txBody>
      </p:sp>
      <p:pic>
        <p:nvPicPr>
          <p:cNvPr id="307" name="sgPresentorImageNod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62000" y="8648700"/>
            <a:ext cx="876300" cy="876300"/>
          </a:xfrm>
          <a:prstGeom prst="rect">
            <a:avLst/>
          </a:prstGeom>
        </p:spPr>
      </p:pic>
      <p:sp>
        <p:nvSpPr>
          <p:cNvPr id="30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62000"/>
            <a:ext cx="5453062" cy="2371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96"/>
              </a:lnSpc>
            </a:pPr>
            <a:r>
              <a:rPr lang="en-US" sz="4800" spc="-54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Restoring Healthy </a:t>
            </a:r>
            <a:r>
              <a:rPr lang="en-US" sz="4800" b="1" spc="-54" dirty="0">
                <a:solidFill>
                  <a:srgbClr val="FFFFFF"/>
                </a:solidFill>
                <a:latin typeface="Poppins Light" panose="00000700000000000000" pitchFamily="2" charset="0"/>
              </a:rPr>
              <a:t>Congregational</a:t>
            </a:r>
            <a:r>
              <a:rPr lang="en-US" sz="4800" spc="-54" dirty="0">
                <a:solidFill>
                  <a:srgbClr val="FFFFFF"/>
                </a:solidFill>
                <a:latin typeface="Poppins Light" panose="00000700000000000000" pitchFamily="2" charset="0"/>
              </a:rPr>
              <a:t> Life</a:t>
            </a:r>
          </a:p>
        </p:txBody>
      </p:sp>
      <p:sp>
        <p:nvSpPr>
          <p:cNvPr id="30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242405"/>
            <a:ext cx="5453062" cy="146296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Practical steps for administrative resolution</a:t>
            </a:r>
          </a:p>
          <a:p>
            <a:pPr algn="l">
              <a:lnSpc>
                <a:spcPts val="2919"/>
              </a:lnSpc>
            </a:pPr>
            <a:endParaRPr lang="en-US" sz="2100" dirty="0">
              <a:solidFill>
                <a:srgbClr val="F1F1F3">
                  <a:alpha val="70000"/>
                </a:srgbClr>
              </a:solidFill>
              <a:latin typeface="IBM Plex Sans" panose="00000700000000000000" pitchFamily="2" charset="0"/>
            </a:endParaRPr>
          </a:p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1F1F3"/>
                </a:solidFill>
                <a:latin typeface="IBM Plex Sans" panose="00000700000000000000" pitchFamily="2" charset="0"/>
              </a:rPr>
              <a:t>Clear procedures for addressing issues in sessions, boards, and fellowships.</a:t>
            </a:r>
          </a:p>
        </p:txBody>
      </p:sp>
      <p:pic>
        <p:nvPicPr>
          <p:cNvPr id="3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4182430" y="0"/>
            <a:ext cx="4105572" cy="2630835"/>
          </a:xfrm>
          <a:prstGeom prst="rect">
            <a:avLst/>
          </a:prstGeom>
        </p:spPr>
      </p:pic>
      <p:pic>
        <p:nvPicPr>
          <p:cNvPr id="31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5747654" y="0"/>
            <a:ext cx="2540347" cy="3916710"/>
          </a:xfrm>
          <a:prstGeom prst="rect">
            <a:avLst/>
          </a:prstGeom>
        </p:spPr>
      </p:pic>
      <p:pic>
        <p:nvPicPr>
          <p:cNvPr id="3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1484921" y="5239197"/>
            <a:ext cx="4124325" cy="50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3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2764986" y="5239197"/>
            <a:ext cx="4124325" cy="5047803"/>
          </a:xfrm>
          <a:prstGeom prst="rect">
            <a:avLst/>
          </a:prstGeom>
        </p:spPr>
      </p:pic>
      <p:pic>
        <p:nvPicPr>
          <p:cNvPr id="5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1524000"/>
            <a:ext cx="7010400" cy="7200900"/>
          </a:xfrm>
          <a:prstGeom prst="rect">
            <a:avLst/>
          </a:prstGeom>
        </p:spPr>
      </p:pic>
      <p:pic>
        <p:nvPicPr>
          <p:cNvPr id="536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838700" y="1524000"/>
            <a:ext cx="2171700" cy="7200900"/>
          </a:xfrm>
          <a:prstGeom prst="rect">
            <a:avLst/>
          </a:prstGeom>
        </p:spPr>
      </p:pic>
      <p:sp>
        <p:nvSpPr>
          <p:cNvPr id="537" name="-41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10550" y="838200"/>
            <a:ext cx="43005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Raise Concern</a:t>
            </a:r>
          </a:p>
        </p:txBody>
      </p:sp>
      <p:pic>
        <p:nvPicPr>
          <p:cNvPr id="538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947166"/>
            <a:ext cx="190500" cy="190500"/>
          </a:xfrm>
          <a:prstGeom prst="rect">
            <a:avLst/>
          </a:prstGeom>
        </p:spPr>
      </p:pic>
      <p:sp>
        <p:nvSpPr>
          <p:cNvPr id="539" name="-49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0" y="1428750"/>
            <a:ext cx="3786188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Individual or group raises a concern about congregational life or ministry</a:t>
            </a:r>
          </a:p>
        </p:txBody>
      </p:sp>
      <p:pic>
        <p:nvPicPr>
          <p:cNvPr id="540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8324850" y="1513332"/>
            <a:ext cx="171450" cy="171450"/>
          </a:xfrm>
          <a:prstGeom prst="rect">
            <a:avLst/>
          </a:prstGeom>
        </p:spPr>
      </p:pic>
      <p:sp>
        <p:nvSpPr>
          <p:cNvPr id="541" name="-48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10550" y="2705100"/>
            <a:ext cx="43005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Pastoral Team Inquiry</a:t>
            </a:r>
          </a:p>
        </p:txBody>
      </p:sp>
      <p:pic>
        <p:nvPicPr>
          <p:cNvPr id="542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2814066"/>
            <a:ext cx="190500" cy="190500"/>
          </a:xfrm>
          <a:prstGeom prst="rect">
            <a:avLst/>
          </a:prstGeom>
        </p:spPr>
      </p:pic>
      <p:sp>
        <p:nvSpPr>
          <p:cNvPr id="543" name="-40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0" y="3295650"/>
            <a:ext cx="3786188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Pastoral team conducts a focused inquiry to assess the issue</a:t>
            </a:r>
          </a:p>
        </p:txBody>
      </p:sp>
      <p:pic>
        <p:nvPicPr>
          <p:cNvPr id="544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8324850" y="3380232"/>
            <a:ext cx="171450" cy="171450"/>
          </a:xfrm>
          <a:prstGeom prst="rect">
            <a:avLst/>
          </a:prstGeom>
        </p:spPr>
      </p:pic>
      <p:sp>
        <p:nvSpPr>
          <p:cNvPr id="545" name="-44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10550" y="4572000"/>
            <a:ext cx="43005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Notify Minister and Session</a:t>
            </a:r>
          </a:p>
        </p:txBody>
      </p:sp>
      <p:pic>
        <p:nvPicPr>
          <p:cNvPr id="546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4680966"/>
            <a:ext cx="190500" cy="190500"/>
          </a:xfrm>
          <a:prstGeom prst="rect">
            <a:avLst/>
          </a:prstGeom>
        </p:spPr>
      </p:pic>
      <p:sp>
        <p:nvSpPr>
          <p:cNvPr id="547" name="-42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0" y="5162550"/>
            <a:ext cx="3786188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Minister and session are formally notified of findings and concerns</a:t>
            </a:r>
          </a:p>
        </p:txBody>
      </p:sp>
      <p:pic>
        <p:nvPicPr>
          <p:cNvPr id="548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8324850" y="5247132"/>
            <a:ext cx="171450" cy="171450"/>
          </a:xfrm>
          <a:prstGeom prst="rect">
            <a:avLst/>
          </a:prstGeom>
        </p:spPr>
      </p:pic>
      <p:sp>
        <p:nvSpPr>
          <p:cNvPr id="549" name="-41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10550" y="6438900"/>
            <a:ext cx="43005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Mediation</a:t>
            </a:r>
          </a:p>
        </p:txBody>
      </p:sp>
      <p:pic>
        <p:nvPicPr>
          <p:cNvPr id="550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6547866"/>
            <a:ext cx="190500" cy="190500"/>
          </a:xfrm>
          <a:prstGeom prst="rect">
            <a:avLst/>
          </a:prstGeom>
        </p:spPr>
      </p:pic>
      <p:sp>
        <p:nvSpPr>
          <p:cNvPr id="551" name="-48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4900" y="7029450"/>
            <a:ext cx="3786188" cy="733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Mediation offered to resolve conflicts before formal action</a:t>
            </a:r>
          </a:p>
        </p:txBody>
      </p:sp>
      <p:pic>
        <p:nvPicPr>
          <p:cNvPr id="552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8324850" y="7114032"/>
            <a:ext cx="171450" cy="171450"/>
          </a:xfrm>
          <a:prstGeom prst="rect">
            <a:avLst/>
          </a:prstGeom>
        </p:spPr>
      </p:pic>
      <p:sp>
        <p:nvSpPr>
          <p:cNvPr id="553" name="-41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10550" y="7943850"/>
            <a:ext cx="43005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Presbytery Decision</a:t>
            </a:r>
          </a:p>
        </p:txBody>
      </p:sp>
      <p:pic>
        <p:nvPicPr>
          <p:cNvPr id="554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8052816"/>
            <a:ext cx="190500" cy="190500"/>
          </a:xfrm>
          <a:prstGeom prst="rect">
            <a:avLst/>
          </a:prstGeom>
        </p:spPr>
      </p:pic>
      <p:sp>
        <p:nvSpPr>
          <p:cNvPr id="555" name="-45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73150" y="838200"/>
            <a:ext cx="3786188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Presbytery decides on a range of actions to protect the congregation</a:t>
            </a:r>
          </a:p>
        </p:txBody>
      </p:sp>
      <p:pic>
        <p:nvPicPr>
          <p:cNvPr id="556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3373100" y="922782"/>
            <a:ext cx="171450" cy="171450"/>
          </a:xfrm>
          <a:prstGeom prst="rect">
            <a:avLst/>
          </a:prstGeom>
        </p:spPr>
      </p:pic>
      <p:sp>
        <p:nvSpPr>
          <p:cNvPr id="557" name="-41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258800" y="2114550"/>
            <a:ext cx="43005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Commission, Report, or Escalation</a:t>
            </a:r>
          </a:p>
        </p:txBody>
      </p:sp>
      <p:pic>
        <p:nvPicPr>
          <p:cNvPr id="558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2858750" y="2223516"/>
            <a:ext cx="190500" cy="190500"/>
          </a:xfrm>
          <a:prstGeom prst="rect">
            <a:avLst/>
          </a:prstGeom>
        </p:spPr>
      </p:pic>
      <p:sp>
        <p:nvSpPr>
          <p:cNvPr id="559" name="-47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73150" y="3105150"/>
            <a:ext cx="3786188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Presbytery may commission action, issue reports, or escalate matters</a:t>
            </a:r>
          </a:p>
        </p:txBody>
      </p:sp>
      <p:pic>
        <p:nvPicPr>
          <p:cNvPr id="560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3373100" y="3189732"/>
            <a:ext cx="171450" cy="171450"/>
          </a:xfrm>
          <a:prstGeom prst="rect">
            <a:avLst/>
          </a:prstGeom>
        </p:spPr>
      </p:pic>
      <p:sp>
        <p:nvSpPr>
          <p:cNvPr id="561" name="-43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258800" y="4381500"/>
            <a:ext cx="43005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General Assembly Review Right</a:t>
            </a:r>
          </a:p>
        </p:txBody>
      </p:sp>
      <p:pic>
        <p:nvPicPr>
          <p:cNvPr id="562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2858750" y="4490466"/>
            <a:ext cx="190500" cy="190500"/>
          </a:xfrm>
          <a:prstGeom prst="rect">
            <a:avLst/>
          </a:prstGeom>
        </p:spPr>
      </p:pic>
      <p:sp>
        <p:nvSpPr>
          <p:cNvPr id="563" name="-42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73150" y="5372100"/>
            <a:ext cx="3786188" cy="1457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dirty="0">
                <a:solidFill>
                  <a:srgbClr val="FFFFFF">
                    <a:alpha val="100000"/>
                  </a:srgbClr>
                </a:solidFill>
                <a:latin typeface="IBM Plex Sans" panose="00000700000000000000" pitchFamily="2" charset="0"/>
              </a:rPr>
              <a:t>Individuals or groups dissatisfied may seek review by the General Assembly Administrative Review Panel</a:t>
            </a:r>
          </a:p>
        </p:txBody>
      </p:sp>
      <p:pic>
        <p:nvPicPr>
          <p:cNvPr id="564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3373100" y="5456682"/>
            <a:ext cx="171450" cy="171450"/>
          </a:xfrm>
          <a:prstGeom prst="rect">
            <a:avLst/>
          </a:prstGeom>
        </p:spPr>
      </p:pic>
      <p:pic>
        <p:nvPicPr>
          <p:cNvPr id="5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2439442" y="0"/>
            <a:ext cx="4657725" cy="3916710"/>
          </a:xfrm>
          <a:prstGeom prst="rect">
            <a:avLst/>
          </a:prstGeom>
        </p:spPr>
      </p:pic>
      <p:sp>
        <p:nvSpPr>
          <p:cNvPr id="56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280791"/>
            <a:ext cx="4643438" cy="2895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080A29">
                    <a:alpha val="100000"/>
                  </a:srgbClr>
                </a:solidFill>
                <a:latin typeface="Poppins Light" panose="00000700000000000000" pitchFamily="2" charset="0"/>
              </a:rPr>
              <a:t>Protecting Congregational Life: Summary of Review Process</a:t>
            </a:r>
          </a:p>
        </p:txBody>
      </p:sp>
      <p:sp>
        <p:nvSpPr>
          <p:cNvPr id="56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286500"/>
            <a:ext cx="46434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Linear process from concern to General Assembly review right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2764986" y="5239197"/>
            <a:ext cx="4124325" cy="5047803"/>
          </a:xfrm>
          <a:prstGeom prst="rect">
            <a:avLst/>
          </a:prstGeom>
        </p:spPr>
      </p:pic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1524000"/>
            <a:ext cx="7010400" cy="7200900"/>
          </a:xfrm>
          <a:prstGeom prst="rect">
            <a:avLst/>
          </a:prstGeom>
        </p:spPr>
      </p:pic>
      <p:pic>
        <p:nvPicPr>
          <p:cNvPr id="318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838700" y="1524000"/>
            <a:ext cx="2171700" cy="7200900"/>
          </a:xfrm>
          <a:prstGeom prst="rect">
            <a:avLst/>
          </a:prstGeom>
        </p:spPr>
      </p:pic>
      <p:pic>
        <p:nvPicPr>
          <p:cNvPr id="319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1786985"/>
            <a:ext cx="971550" cy="971550"/>
          </a:xfrm>
          <a:prstGeom prst="rect">
            <a:avLst/>
          </a:prstGeom>
        </p:spPr>
      </p:pic>
      <p:sp>
        <p:nvSpPr>
          <p:cNvPr id="320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10500" y="3028950"/>
            <a:ext cx="462438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          Administrative, not disciplinary</a:t>
            </a:r>
          </a:p>
        </p:txBody>
      </p:sp>
      <p:pic>
        <p:nvPicPr>
          <p:cNvPr id="32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810500" y="3028950"/>
            <a:ext cx="400050" cy="400050"/>
          </a:xfrm>
          <a:prstGeom prst="rect">
            <a:avLst/>
          </a:prstGeom>
        </p:spPr>
      </p:pic>
      <p:sp>
        <p:nvSpPr>
          <p:cNvPr id="322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22419" y="3152775"/>
            <a:ext cx="214312" cy="180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418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01</a:t>
            </a:r>
          </a:p>
        </p:txBody>
      </p:sp>
      <p:sp>
        <p:nvSpPr>
          <p:cNvPr id="32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10500" y="3905250"/>
            <a:ext cx="46243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Proceedings focus on governance and order, not punishment.</a:t>
            </a:r>
          </a:p>
        </p:txBody>
      </p:sp>
      <p:pic>
        <p:nvPicPr>
          <p:cNvPr id="324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2934950" y="1786985"/>
            <a:ext cx="971550" cy="971550"/>
          </a:xfrm>
          <a:prstGeom prst="rect">
            <a:avLst/>
          </a:prstGeom>
        </p:spPr>
      </p:pic>
      <p:sp>
        <p:nvSpPr>
          <p:cNvPr id="32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4950" y="3028950"/>
            <a:ext cx="462438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          Aim: rectify unsatisfactory state</a:t>
            </a:r>
          </a:p>
        </p:txBody>
      </p:sp>
      <p:pic>
        <p:nvPicPr>
          <p:cNvPr id="3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2934950" y="3028950"/>
            <a:ext cx="400050" cy="400050"/>
          </a:xfrm>
          <a:prstGeom prst="rect">
            <a:avLst/>
          </a:prstGeom>
        </p:spPr>
      </p:pic>
      <p:sp>
        <p:nvSpPr>
          <p:cNvPr id="327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27819" y="3152775"/>
            <a:ext cx="252412" cy="180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418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02</a:t>
            </a:r>
          </a:p>
        </p:txBody>
      </p:sp>
      <p:sp>
        <p:nvSpPr>
          <p:cNvPr id="32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4950" y="3905250"/>
            <a:ext cx="4624388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Address problems in congregation or units such as Session, boards, fellowships, choir, youth.</a:t>
            </a:r>
          </a:p>
        </p:txBody>
      </p:sp>
      <p:pic>
        <p:nvPicPr>
          <p:cNvPr id="329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810500" y="5410200"/>
            <a:ext cx="971550" cy="971550"/>
          </a:xfrm>
          <a:prstGeom prst="rect">
            <a:avLst/>
          </a:prstGeom>
        </p:spPr>
      </p:pic>
      <p:sp>
        <p:nvSpPr>
          <p:cNvPr id="33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10500" y="6652165"/>
            <a:ext cx="462438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          Authority: Presbytery or commission</a:t>
            </a:r>
          </a:p>
        </p:txBody>
      </p:sp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810500" y="6652165"/>
            <a:ext cx="400050" cy="400050"/>
          </a:xfrm>
          <a:prstGeom prst="rect">
            <a:avLst/>
          </a:prstGeom>
        </p:spPr>
      </p:pic>
      <p:sp>
        <p:nvSpPr>
          <p:cNvPr id="332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00988" y="6775990"/>
            <a:ext cx="252412" cy="180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418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03</a:t>
            </a:r>
          </a:p>
        </p:txBody>
      </p:sp>
      <p:sp>
        <p:nvSpPr>
          <p:cNvPr id="33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10500" y="7528465"/>
            <a:ext cx="4624388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May take appropriate administrative measures in the congregation's best interest.</a:t>
            </a:r>
          </a:p>
        </p:txBody>
      </p:sp>
      <p:pic>
        <p:nvPicPr>
          <p:cNvPr id="334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12934950" y="5410200"/>
            <a:ext cx="971550" cy="971550"/>
          </a:xfrm>
          <a:prstGeom prst="rect">
            <a:avLst/>
          </a:prstGeom>
        </p:spPr>
      </p:pic>
      <p:sp>
        <p:nvSpPr>
          <p:cNvPr id="335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4950" y="6652165"/>
            <a:ext cx="462438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          Right of review: General Assembly panel</a:t>
            </a:r>
          </a:p>
        </p:txBody>
      </p:sp>
      <p:pic>
        <p:nvPicPr>
          <p:cNvPr id="3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2934950" y="6652165"/>
            <a:ext cx="400050" cy="400050"/>
          </a:xfrm>
          <a:prstGeom prst="rect">
            <a:avLst/>
          </a:prstGeom>
        </p:spPr>
      </p:pic>
      <p:sp>
        <p:nvSpPr>
          <p:cNvPr id="337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19913" y="6775990"/>
            <a:ext cx="261938" cy="180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418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04</a:t>
            </a:r>
          </a:p>
        </p:txBody>
      </p:sp>
      <p:sp>
        <p:nvSpPr>
          <p:cNvPr id="33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4950" y="7528465"/>
            <a:ext cx="4624388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Displeased parties may seek review by the General Assembly's Administrative Review Panel.</a:t>
            </a:r>
          </a:p>
        </p:txBody>
      </p:sp>
      <p:pic>
        <p:nvPicPr>
          <p:cNvPr id="3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2439442" y="0"/>
            <a:ext cx="4657725" cy="3916710"/>
          </a:xfrm>
          <a:prstGeom prst="rect">
            <a:avLst/>
          </a:prstGeom>
        </p:spPr>
      </p:pic>
      <p:sp>
        <p:nvSpPr>
          <p:cNvPr id="34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657600"/>
            <a:ext cx="4643438" cy="2181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080A29">
                    <a:alpha val="100000"/>
                  </a:srgbClr>
                </a:solidFill>
                <a:latin typeface="Poppins Light" panose="00000700000000000000" pitchFamily="2" charset="0"/>
              </a:rPr>
              <a:t>Nature and Purpose of Proceedings</a:t>
            </a:r>
          </a:p>
        </p:txBody>
      </p:sp>
      <p:sp>
        <p:nvSpPr>
          <p:cNvPr id="34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5943600"/>
            <a:ext cx="46434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Administrative action to restore congregational health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2764986" y="5239197"/>
            <a:ext cx="4124325" cy="5047803"/>
          </a:xfrm>
          <a:prstGeom prst="rect">
            <a:avLst/>
          </a:prstGeom>
        </p:spPr>
      </p:pic>
      <p:pic>
        <p:nvPicPr>
          <p:cNvPr id="34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1524000"/>
            <a:ext cx="7010400" cy="7200900"/>
          </a:xfrm>
          <a:prstGeom prst="rect">
            <a:avLst/>
          </a:prstGeom>
        </p:spPr>
      </p:pic>
      <p:pic>
        <p:nvPicPr>
          <p:cNvPr id="347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838700" y="1524000"/>
            <a:ext cx="2171700" cy="7200900"/>
          </a:xfrm>
          <a:prstGeom prst="rect">
            <a:avLst/>
          </a:prstGeom>
        </p:spPr>
      </p:pic>
      <p:pic>
        <p:nvPicPr>
          <p:cNvPr id="3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820400" y="1704975"/>
            <a:ext cx="571500" cy="19050"/>
          </a:xfrm>
          <a:prstGeom prst="rect">
            <a:avLst/>
          </a:prstGeom>
        </p:spPr>
      </p:pic>
      <p:pic>
        <p:nvPicPr>
          <p:cNvPr id="349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333016" y="1660379"/>
            <a:ext cx="60617" cy="60617"/>
          </a:xfrm>
          <a:prstGeom prst="rect">
            <a:avLst/>
          </a:prstGeom>
        </p:spPr>
      </p:pic>
      <p:pic>
        <p:nvPicPr>
          <p:cNvPr id="350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333016" y="1706069"/>
            <a:ext cx="60617" cy="60617"/>
          </a:xfrm>
          <a:prstGeom prst="rect">
            <a:avLst/>
          </a:prstGeom>
        </p:spPr>
      </p:pic>
      <p:sp>
        <p:nvSpPr>
          <p:cNvPr id="35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09783" y="1028700"/>
            <a:ext cx="2920105" cy="105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Any Presbytery member may raise </a:t>
            </a:r>
            <a:r>
              <a:rPr lang="en-US" sz="1800" b="1" spc="-18" dirty="0">
                <a:solidFill>
                  <a:srgbClr val="FFFFFF"/>
                </a:solidFill>
                <a:latin typeface="Poppins SemiBold" panose="00000700000000000000" pitchFamily="2" charset="0"/>
              </a:rPr>
              <a:t>concerns</a:t>
            </a:r>
            <a:r>
              <a:rPr lang="en-US" sz="1800" spc="-18" dirty="0">
                <a:solidFill>
                  <a:srgbClr val="FFFFFF"/>
                </a:solidFill>
                <a:latin typeface="Poppins SemiBold" panose="00000700000000000000" pitchFamily="2" charset="0"/>
              </a:rPr>
              <a:t> at a stated meeting</a:t>
            </a:r>
          </a:p>
        </p:txBody>
      </p:sp>
      <p:sp>
        <p:nvSpPr>
          <p:cNvPr id="352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1950" y="1428750"/>
            <a:ext cx="57673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Member can bring issues about a congregation or significant group</a:t>
            </a:r>
          </a:p>
        </p:txBody>
      </p:sp>
      <p:pic>
        <p:nvPicPr>
          <p:cNvPr id="3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810500" y="2847975"/>
            <a:ext cx="9715500" cy="19050"/>
          </a:xfrm>
          <a:prstGeom prst="rect">
            <a:avLst/>
          </a:prstGeom>
        </p:spPr>
      </p:pic>
      <p:pic>
        <p:nvPicPr>
          <p:cNvPr id="35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820400" y="3990975"/>
            <a:ext cx="571500" cy="19050"/>
          </a:xfrm>
          <a:prstGeom prst="rect">
            <a:avLst/>
          </a:prstGeom>
        </p:spPr>
      </p:pic>
      <p:pic>
        <p:nvPicPr>
          <p:cNvPr id="355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333016" y="3946379"/>
            <a:ext cx="60617" cy="60617"/>
          </a:xfrm>
          <a:prstGeom prst="rect">
            <a:avLst/>
          </a:prstGeom>
        </p:spPr>
      </p:pic>
      <p:pic>
        <p:nvPicPr>
          <p:cNvPr id="356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333016" y="3992069"/>
            <a:ext cx="60617" cy="60617"/>
          </a:xfrm>
          <a:prstGeom prst="rect">
            <a:avLst/>
          </a:prstGeom>
        </p:spPr>
      </p:pic>
      <p:sp>
        <p:nvSpPr>
          <p:cNvPr id="35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523016" y="3486150"/>
            <a:ext cx="3006872" cy="105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Oversight rests with the </a:t>
            </a:r>
            <a:r>
              <a:rPr lang="en-US" sz="1800" b="1" spc="-18" dirty="0">
                <a:solidFill>
                  <a:srgbClr val="FFFFFF"/>
                </a:solidFill>
                <a:latin typeface="Poppins SemiBold" panose="00000700000000000000" pitchFamily="2" charset="0"/>
              </a:rPr>
              <a:t>Presbytery</a:t>
            </a:r>
            <a:r>
              <a:rPr lang="en-US" sz="1800" spc="-18" dirty="0">
                <a:solidFill>
                  <a:srgbClr val="FFFFFF"/>
                </a:solidFill>
                <a:latin typeface="Poppins SemiBold" panose="00000700000000000000" pitchFamily="2" charset="0"/>
              </a:rPr>
              <a:t>, not the Moderator alone</a:t>
            </a:r>
          </a:p>
        </p:txBody>
      </p:sp>
      <p:sp>
        <p:nvSpPr>
          <p:cNvPr id="35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1950" y="3714750"/>
            <a:ext cx="57673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Presbytery collectively holds authority and responsibility</a:t>
            </a:r>
          </a:p>
        </p:txBody>
      </p:sp>
      <p:pic>
        <p:nvPicPr>
          <p:cNvPr id="3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810500" y="5133975"/>
            <a:ext cx="9715500" cy="19050"/>
          </a:xfrm>
          <a:prstGeom prst="rect">
            <a:avLst/>
          </a:prstGeom>
        </p:spPr>
      </p:pic>
      <p:pic>
        <p:nvPicPr>
          <p:cNvPr id="3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820400" y="6276975"/>
            <a:ext cx="571500" cy="19050"/>
          </a:xfrm>
          <a:prstGeom prst="rect">
            <a:avLst/>
          </a:prstGeom>
        </p:spPr>
      </p:pic>
      <p:pic>
        <p:nvPicPr>
          <p:cNvPr id="361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333016" y="6232379"/>
            <a:ext cx="60617" cy="60617"/>
          </a:xfrm>
          <a:prstGeom prst="rect">
            <a:avLst/>
          </a:prstGeom>
        </p:spPr>
      </p:pic>
      <p:pic>
        <p:nvPicPr>
          <p:cNvPr id="362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333016" y="6278069"/>
            <a:ext cx="60617" cy="60617"/>
          </a:xfrm>
          <a:prstGeom prst="rect">
            <a:avLst/>
          </a:prstGeom>
        </p:spPr>
      </p:pic>
      <p:sp>
        <p:nvSpPr>
          <p:cNvPr id="36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09783" y="5772150"/>
            <a:ext cx="2920105" cy="105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Moderator acts as part of the Presbytery, not independently</a:t>
            </a:r>
          </a:p>
        </p:txBody>
      </p:sp>
      <p:sp>
        <p:nvSpPr>
          <p:cNvPr id="36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1950" y="6000750"/>
            <a:ext cx="57673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Moderator should follow Presbytery directions and procedures</a:t>
            </a:r>
          </a:p>
        </p:txBody>
      </p:sp>
      <p:pic>
        <p:nvPicPr>
          <p:cNvPr id="3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810500" y="7419975"/>
            <a:ext cx="9715500" cy="19050"/>
          </a:xfrm>
          <a:prstGeom prst="rect">
            <a:avLst/>
          </a:prstGeom>
        </p:spPr>
      </p:pic>
      <p:pic>
        <p:nvPicPr>
          <p:cNvPr id="36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820400" y="8562975"/>
            <a:ext cx="571500" cy="19050"/>
          </a:xfrm>
          <a:prstGeom prst="rect">
            <a:avLst/>
          </a:prstGeom>
        </p:spPr>
      </p:pic>
      <p:pic>
        <p:nvPicPr>
          <p:cNvPr id="367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333016" y="8518379"/>
            <a:ext cx="60617" cy="60617"/>
          </a:xfrm>
          <a:prstGeom prst="rect">
            <a:avLst/>
          </a:prstGeom>
        </p:spPr>
      </p:pic>
      <p:pic>
        <p:nvPicPr>
          <p:cNvPr id="368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333016" y="8564069"/>
            <a:ext cx="60617" cy="60617"/>
          </a:xfrm>
          <a:prstGeom prst="rect">
            <a:avLst/>
          </a:prstGeom>
        </p:spPr>
      </p:pic>
      <p:sp>
        <p:nvSpPr>
          <p:cNvPr id="369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08717" y="7886700"/>
            <a:ext cx="3121171" cy="105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Cases are handled within Presbytery boundaries following procedures</a:t>
            </a:r>
          </a:p>
        </p:txBody>
      </p:sp>
      <p:sp>
        <p:nvSpPr>
          <p:cNvPr id="370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1950" y="8444770"/>
            <a:ext cx="5767388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Matters stay under Presbytery jurisdiction and process</a:t>
            </a:r>
          </a:p>
        </p:txBody>
      </p:sp>
      <p:pic>
        <p:nvPicPr>
          <p:cNvPr id="3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2439442" y="0"/>
            <a:ext cx="4657725" cy="3916710"/>
          </a:xfrm>
          <a:prstGeom prst="rect">
            <a:avLst/>
          </a:prstGeom>
        </p:spPr>
      </p:pic>
      <p:sp>
        <p:nvSpPr>
          <p:cNvPr id="372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204591"/>
            <a:ext cx="4643438" cy="2895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080A29">
                    <a:alpha val="100000"/>
                  </a:srgbClr>
                </a:solidFill>
                <a:latin typeface="Poppins Light" panose="00000700000000000000" pitchFamily="2" charset="0"/>
              </a:rPr>
              <a:t>Who May Raise Concerns and Who Oversees Them</a:t>
            </a:r>
          </a:p>
        </p:txBody>
      </p:sp>
      <p:sp>
        <p:nvSpPr>
          <p:cNvPr id="37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210300"/>
            <a:ext cx="46434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216"/>
              </a:lnSpc>
            </a:pPr>
            <a:r>
              <a:rPr lang="en-US" sz="240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Presbytery authority, member rights, and the Moderator’s role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2764986" y="5239197"/>
            <a:ext cx="4124325" cy="5047803"/>
          </a:xfrm>
          <a:prstGeom prst="rect">
            <a:avLst/>
          </a:prstGeom>
        </p:spPr>
      </p:pic>
      <p:pic>
        <p:nvPicPr>
          <p:cNvPr id="3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1524000"/>
            <a:ext cx="7010400" cy="7200900"/>
          </a:xfrm>
          <a:prstGeom prst="rect">
            <a:avLst/>
          </a:prstGeom>
        </p:spPr>
      </p:pic>
      <p:pic>
        <p:nvPicPr>
          <p:cNvPr id="379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838700" y="1524000"/>
            <a:ext cx="2171700" cy="7200900"/>
          </a:xfrm>
          <a:prstGeom prst="rect">
            <a:avLst/>
          </a:prstGeom>
        </p:spPr>
      </p:pic>
      <p:pic>
        <p:nvPicPr>
          <p:cNvPr id="3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810500" y="952500"/>
            <a:ext cx="3038475" cy="8591550"/>
          </a:xfrm>
          <a:prstGeom prst="rect">
            <a:avLst/>
          </a:prstGeom>
        </p:spPr>
      </p:pic>
      <p:pic>
        <p:nvPicPr>
          <p:cNvPr id="3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8001000" y="762000"/>
            <a:ext cx="2657475" cy="800100"/>
          </a:xfrm>
          <a:prstGeom prst="rect">
            <a:avLst/>
          </a:prstGeom>
        </p:spPr>
      </p:pic>
      <p:sp>
        <p:nvSpPr>
          <p:cNvPr id="382" name="Primary Heading-0,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91500" y="762000"/>
            <a:ext cx="23098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Required members</a:t>
            </a:r>
          </a:p>
        </p:txBody>
      </p:sp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8001000" y="1885950"/>
            <a:ext cx="2657475" cy="619125"/>
          </a:xfrm>
          <a:prstGeom prst="rect">
            <a:avLst/>
          </a:prstGeom>
        </p:spPr>
      </p:pic>
      <p:sp>
        <p:nvSpPr>
          <p:cNvPr id="384" name="Primary Heading-0,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91500" y="2038350"/>
            <a:ext cx="101441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Moderator</a:t>
            </a:r>
          </a:p>
        </p:txBody>
      </p:sp>
      <p:pic>
        <p:nvPicPr>
          <p:cNvPr id="38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8001000" y="2600325"/>
            <a:ext cx="2657475" cy="619125"/>
          </a:xfrm>
          <a:prstGeom prst="rect">
            <a:avLst/>
          </a:prstGeom>
        </p:spPr>
      </p:pic>
      <p:sp>
        <p:nvSpPr>
          <p:cNvPr id="386" name="Primary Heading-0,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91500" y="2752725"/>
            <a:ext cx="51911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Clerk</a:t>
            </a:r>
          </a:p>
        </p:txBody>
      </p:sp>
      <p:pic>
        <p:nvPicPr>
          <p:cNvPr id="38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8001000" y="3314700"/>
            <a:ext cx="2657475" cy="619125"/>
          </a:xfrm>
          <a:prstGeom prst="rect">
            <a:avLst/>
          </a:prstGeom>
        </p:spPr>
      </p:pic>
      <p:sp>
        <p:nvSpPr>
          <p:cNvPr id="388" name="Primary Heading-0,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91500" y="3467100"/>
            <a:ext cx="20621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At least two Ministers</a:t>
            </a:r>
          </a:p>
        </p:txBody>
      </p:sp>
      <p:pic>
        <p:nvPicPr>
          <p:cNvPr id="3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8001000" y="4029075"/>
            <a:ext cx="2657475" cy="619125"/>
          </a:xfrm>
          <a:prstGeom prst="rect">
            <a:avLst/>
          </a:prstGeom>
        </p:spPr>
      </p:pic>
      <p:sp>
        <p:nvSpPr>
          <p:cNvPr id="390" name="Primary Heading-0,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91500" y="4181475"/>
            <a:ext cx="1795462" cy="323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At least two Elders</a:t>
            </a:r>
          </a:p>
        </p:txBody>
      </p:sp>
      <p:pic>
        <p:nvPicPr>
          <p:cNvPr id="3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1150632" y="952500"/>
            <a:ext cx="3038475" cy="8591550"/>
          </a:xfrm>
          <a:prstGeom prst="rect">
            <a:avLst/>
          </a:prstGeom>
        </p:spPr>
      </p:pic>
      <p:pic>
        <p:nvPicPr>
          <p:cNvPr id="39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341132" y="762000"/>
            <a:ext cx="2657475" cy="800100"/>
          </a:xfrm>
          <a:prstGeom prst="rect">
            <a:avLst/>
          </a:prstGeom>
        </p:spPr>
      </p:pic>
      <p:sp>
        <p:nvSpPr>
          <p:cNvPr id="393" name="Primary Heading-1,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31632" y="762000"/>
            <a:ext cx="23098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Representation goals</a:t>
            </a:r>
          </a:p>
        </p:txBody>
      </p:sp>
      <p:pic>
        <p:nvPicPr>
          <p:cNvPr id="3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1341132" y="1885950"/>
            <a:ext cx="2657475" cy="933450"/>
          </a:xfrm>
          <a:prstGeom prst="rect">
            <a:avLst/>
          </a:prstGeom>
        </p:spPr>
      </p:pic>
      <p:sp>
        <p:nvSpPr>
          <p:cNvPr id="395" name="Primary Heading-1,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31632" y="2038350"/>
            <a:ext cx="2309812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Reflect Presbytery cultural diversity</a:t>
            </a:r>
          </a:p>
        </p:txBody>
      </p:sp>
      <p:pic>
        <p:nvPicPr>
          <p:cNvPr id="3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1341132" y="2914650"/>
            <a:ext cx="2657475" cy="933450"/>
          </a:xfrm>
          <a:prstGeom prst="rect">
            <a:avLst/>
          </a:prstGeom>
        </p:spPr>
      </p:pic>
      <p:sp>
        <p:nvSpPr>
          <p:cNvPr id="397" name="Primary Heading-1,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31632" y="3067050"/>
            <a:ext cx="2309812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Reflect Presbytery language diversity</a:t>
            </a:r>
          </a:p>
        </p:txBody>
      </p:sp>
      <p:pic>
        <p:nvPicPr>
          <p:cNvPr id="39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1341132" y="3943350"/>
            <a:ext cx="2657475" cy="933450"/>
          </a:xfrm>
          <a:prstGeom prst="rect">
            <a:avLst/>
          </a:prstGeom>
        </p:spPr>
      </p:pic>
      <p:sp>
        <p:nvSpPr>
          <p:cNvPr id="399" name="Primary Heading-1,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31632" y="4095750"/>
            <a:ext cx="2309812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Include both genders where possible</a:t>
            </a:r>
          </a:p>
        </p:txBody>
      </p:sp>
      <p:pic>
        <p:nvPicPr>
          <p:cNvPr id="4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4490764" y="952500"/>
            <a:ext cx="3038475" cy="8591550"/>
          </a:xfrm>
          <a:prstGeom prst="rect">
            <a:avLst/>
          </a:prstGeom>
        </p:spPr>
      </p:pic>
      <p:pic>
        <p:nvPicPr>
          <p:cNvPr id="4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4681264" y="762000"/>
            <a:ext cx="2657475" cy="800100"/>
          </a:xfrm>
          <a:prstGeom prst="rect">
            <a:avLst/>
          </a:prstGeom>
        </p:spPr>
      </p:pic>
      <p:sp>
        <p:nvSpPr>
          <p:cNvPr id="402" name="Primary Heading-2,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871764" y="762000"/>
            <a:ext cx="23098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Co-option option</a:t>
            </a:r>
          </a:p>
        </p:txBody>
      </p:sp>
      <p:pic>
        <p:nvPicPr>
          <p:cNvPr id="4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14681264" y="1885950"/>
            <a:ext cx="2657475" cy="1562100"/>
          </a:xfrm>
          <a:prstGeom prst="rect">
            <a:avLst/>
          </a:prstGeom>
        </p:spPr>
      </p:pic>
      <p:sp>
        <p:nvSpPr>
          <p:cNvPr id="404" name="Primary Heading-2,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871764" y="2038350"/>
            <a:ext cx="2309812" cy="12668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Permit co-option of additional Presbytery members for a specific investigation</a:t>
            </a:r>
          </a:p>
        </p:txBody>
      </p:sp>
      <p:pic>
        <p:nvPicPr>
          <p:cNvPr id="4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2439442" y="0"/>
            <a:ext cx="4657725" cy="3916710"/>
          </a:xfrm>
          <a:prstGeom prst="rect">
            <a:avLst/>
          </a:prstGeom>
        </p:spPr>
      </p:pic>
      <p:sp>
        <p:nvSpPr>
          <p:cNvPr id="40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000500"/>
            <a:ext cx="4643438" cy="1466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080A29">
                    <a:alpha val="100000"/>
                  </a:srgbClr>
                </a:solidFill>
                <a:latin typeface="Poppins Light" panose="00000700000000000000" pitchFamily="2" charset="0"/>
              </a:rPr>
              <a:t>Pastoral Team: Composition</a:t>
            </a:r>
          </a:p>
        </p:txBody>
      </p:sp>
      <p:sp>
        <p:nvSpPr>
          <p:cNvPr id="40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5562600"/>
            <a:ext cx="46434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080A29">
                    <a:alpha val="100000"/>
                  </a:srgbClr>
                </a:solidFill>
                <a:latin typeface="IBM Plex Sans" panose="00000700000000000000" pitchFamily="2" charset="0"/>
              </a:rPr>
              <a:t>Minimum membership, diversity goals, and co-option option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11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1B22734C-D4DA-4EE4-9911-00B6C773BB8A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2400300"/>
            <a:ext cx="8382000" cy="7886700"/>
          </a:xfrm>
          <a:prstGeom prst="rect">
            <a:avLst/>
          </a:prstGeom>
        </p:spPr>
      </p:pic>
      <p:sp>
        <p:nvSpPr>
          <p:cNvPr id="41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146108"/>
            <a:ext cx="64531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Receive information</a:t>
            </a:r>
          </a:p>
        </p:txBody>
      </p:sp>
      <p:sp>
        <p:nvSpPr>
          <p:cNvPr id="41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622358"/>
            <a:ext cx="64531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Moderator or Clerk receive reports suggesting an unsatisfactory state.</a:t>
            </a:r>
          </a:p>
        </p:txBody>
      </p:sp>
      <p:sp>
        <p:nvSpPr>
          <p:cNvPr id="414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1862" y="4460558"/>
            <a:ext cx="64722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Consult</a:t>
            </a:r>
          </a:p>
        </p:txBody>
      </p:sp>
      <p:sp>
        <p:nvSpPr>
          <p:cNvPr id="41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1862" y="4936808"/>
            <a:ext cx="647223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Moderator and Clerk consult together and may involve the pastoral team.</a:t>
            </a:r>
          </a:p>
        </p:txBody>
      </p:sp>
      <p:sp>
        <p:nvSpPr>
          <p:cNvPr id="416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775008"/>
            <a:ext cx="64531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Verify</a:t>
            </a:r>
          </a:p>
        </p:txBody>
      </p:sp>
      <p:sp>
        <p:nvSpPr>
          <p:cNvPr id="417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251258"/>
            <a:ext cx="64531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If information seems reliable, gather details from complainants to assess grounds.</a:t>
            </a:r>
          </a:p>
        </p:txBody>
      </p:sp>
      <p:sp>
        <p:nvSpPr>
          <p:cNvPr id="41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1862" y="7089458"/>
            <a:ext cx="64722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Notify Minister</a:t>
            </a:r>
          </a:p>
        </p:txBody>
      </p:sp>
      <p:sp>
        <p:nvSpPr>
          <p:cNvPr id="41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1862" y="7565708"/>
            <a:ext cx="647223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If grounds are sufficient, notify the Minister in person when nearby.</a:t>
            </a:r>
          </a:p>
        </p:txBody>
      </p:sp>
      <p:sp>
        <p:nvSpPr>
          <p:cNvPr id="420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8403908"/>
            <a:ext cx="64531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Notify Session</a:t>
            </a:r>
          </a:p>
        </p:txBody>
      </p:sp>
      <p:sp>
        <p:nvSpPr>
          <p:cNvPr id="421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8880158"/>
            <a:ext cx="64531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Call a Session meeting to address the concern and determine next steps.</a:t>
            </a:r>
          </a:p>
        </p:txBody>
      </p:sp>
      <p:sp>
        <p:nvSpPr>
          <p:cNvPr id="422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28091"/>
            <a:ext cx="14397038" cy="762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Pastoral Team: Initial Steps</a:t>
            </a:r>
          </a:p>
        </p:txBody>
      </p:sp>
      <p:pic>
        <p:nvPicPr>
          <p:cNvPr id="4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453417" y="0"/>
            <a:ext cx="2834581" cy="1256556"/>
          </a:xfrm>
          <a:prstGeom prst="rect">
            <a:avLst/>
          </a:prstGeom>
        </p:spPr>
      </p:pic>
      <p:pic>
        <p:nvPicPr>
          <p:cNvPr id="4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6479288" y="0"/>
            <a:ext cx="1808708" cy="1968550"/>
          </a:xfrm>
          <a:prstGeom prst="rect">
            <a:avLst/>
          </a:prstGeom>
        </p:spPr>
      </p:pic>
      <p:pic>
        <p:nvPicPr>
          <p:cNvPr id="4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398984" y="5239197"/>
            <a:ext cx="4124325" cy="5047803"/>
          </a:xfrm>
          <a:prstGeom prst="rect">
            <a:avLst/>
          </a:prstGeom>
        </p:spPr>
      </p:pic>
      <p:sp>
        <p:nvSpPr>
          <p:cNvPr id="42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600200"/>
            <a:ext cx="1439703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How Moderator and Clerk respond to concerns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30" name="783cfeab-af5a-4e7a-b392-d2c72f2b581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5867400" y="2981134"/>
            <a:ext cx="609600" cy="609600"/>
          </a:xfrm>
          <a:prstGeom prst="rect">
            <a:avLst/>
          </a:prstGeom>
        </p:spPr>
      </p:pic>
      <p:sp>
        <p:nvSpPr>
          <p:cNvPr id="432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039136" y="3081147"/>
            <a:ext cx="300038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01</a:t>
            </a:r>
          </a:p>
        </p:txBody>
      </p:sp>
      <p:sp>
        <p:nvSpPr>
          <p:cNvPr id="43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2682145"/>
            <a:ext cx="57769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Consult and mediate with Minister and Session</a:t>
            </a:r>
          </a:p>
        </p:txBody>
      </p:sp>
      <p:sp>
        <p:nvSpPr>
          <p:cNvPr id="434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3558445"/>
            <a:ext cx="5776912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Invite all parties to meet and seek resolution</a:t>
            </a:r>
          </a:p>
        </p:txBody>
      </p:sp>
      <p:pic>
        <p:nvPicPr>
          <p:cNvPr id="4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5867400" y="4680490"/>
            <a:ext cx="609600" cy="609600"/>
          </a:xfrm>
          <a:prstGeom prst="rect">
            <a:avLst/>
          </a:prstGeom>
        </p:spPr>
      </p:pic>
      <p:sp>
        <p:nvSpPr>
          <p:cNvPr id="43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010084" y="4780502"/>
            <a:ext cx="357188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02</a:t>
            </a:r>
          </a:p>
        </p:txBody>
      </p:sp>
      <p:sp>
        <p:nvSpPr>
          <p:cNvPr id="43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4423315"/>
            <a:ext cx="5776912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Escalate if unresolved</a:t>
            </a:r>
          </a:p>
        </p:txBody>
      </p:sp>
      <p:sp>
        <p:nvSpPr>
          <p:cNvPr id="43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4899565"/>
            <a:ext cx="577691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Report to next ordinary Presbytery or request special meeting</a:t>
            </a:r>
          </a:p>
        </p:txBody>
      </p:sp>
      <p:pic>
        <p:nvPicPr>
          <p:cNvPr id="4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5867400" y="6537865"/>
            <a:ext cx="609600" cy="609600"/>
          </a:xfrm>
          <a:prstGeom prst="rect">
            <a:avLst/>
          </a:prstGeom>
        </p:spPr>
      </p:pic>
      <p:sp>
        <p:nvSpPr>
          <p:cNvPr id="440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006656" y="6637877"/>
            <a:ext cx="366712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16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03</a:t>
            </a:r>
          </a:p>
        </p:txBody>
      </p:sp>
      <p:sp>
        <p:nvSpPr>
          <p:cNvPr id="44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6080665"/>
            <a:ext cx="57769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Document outcomes for Presbytery consideration</a:t>
            </a:r>
          </a:p>
        </p:txBody>
      </p:sp>
      <p:sp>
        <p:nvSpPr>
          <p:cNvPr id="442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7020" y="6956965"/>
            <a:ext cx="577691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Record decisions and submit documentation to Presbytery</a:t>
            </a:r>
          </a:p>
        </p:txBody>
      </p:sp>
      <p:sp>
        <p:nvSpPr>
          <p:cNvPr id="44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657600"/>
            <a:ext cx="4338638" cy="2181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Pastoral Team: </a:t>
            </a:r>
            <a:r>
              <a:rPr lang="en-US" sz="4200" b="1" spc="-42" dirty="0">
                <a:solidFill>
                  <a:srgbClr val="FFFFFF"/>
                </a:solidFill>
                <a:latin typeface="Poppins Light" panose="00000700000000000000" pitchFamily="2" charset="0"/>
              </a:rPr>
              <a:t>Follow-up</a:t>
            </a:r>
            <a:r>
              <a:rPr lang="en-US" sz="4200" spc="-42" dirty="0">
                <a:solidFill>
                  <a:srgbClr val="FFFFFF"/>
                </a:solidFill>
                <a:latin typeface="Poppins Light" panose="00000700000000000000" pitchFamily="2" charset="0"/>
              </a:rPr>
              <a:t> Responsibilities</a:t>
            </a:r>
          </a:p>
        </p:txBody>
      </p:sp>
      <p:pic>
        <p:nvPicPr>
          <p:cNvPr id="44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0" y="9124057"/>
            <a:ext cx="1333203" cy="1162943"/>
          </a:xfrm>
          <a:prstGeom prst="rect">
            <a:avLst/>
          </a:prstGeom>
        </p:spPr>
      </p:pic>
      <p:pic>
        <p:nvPicPr>
          <p:cNvPr id="4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0" y="8748117"/>
            <a:ext cx="947589" cy="1538883"/>
          </a:xfrm>
          <a:prstGeom prst="rect">
            <a:avLst/>
          </a:prstGeom>
        </p:spPr>
      </p:pic>
      <p:sp>
        <p:nvSpPr>
          <p:cNvPr id="44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943600"/>
            <a:ext cx="4338638" cy="647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Consult, escalate if necessary, and document outcomes for Presbytery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62000" y="3876675"/>
            <a:ext cx="457200" cy="457200"/>
          </a:xfrm>
          <a:prstGeom prst="rect">
            <a:avLst/>
          </a:prstGeom>
        </p:spPr>
      </p:pic>
      <p:sp>
        <p:nvSpPr>
          <p:cNvPr id="451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92207" y="3952875"/>
            <a:ext cx="23336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01</a:t>
            </a:r>
          </a:p>
        </p:txBody>
      </p:sp>
      <p:sp>
        <p:nvSpPr>
          <p:cNvPr id="45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" y="3762375"/>
            <a:ext cx="321468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Assess urgency first</a:t>
            </a:r>
          </a:p>
        </p:txBody>
      </p:sp>
      <p:sp>
        <p:nvSpPr>
          <p:cNvPr id="45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" y="4190524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Evaluate severity and prior attempts to resolve before acting</a:t>
            </a:r>
          </a:p>
        </p:txBody>
      </p:sp>
      <p:pic>
        <p:nvPicPr>
          <p:cNvPr id="45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086350" y="3876675"/>
            <a:ext cx="457200" cy="457200"/>
          </a:xfrm>
          <a:prstGeom prst="rect">
            <a:avLst/>
          </a:prstGeom>
        </p:spPr>
      </p:pic>
      <p:sp>
        <p:nvSpPr>
          <p:cNvPr id="455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94744" y="3952875"/>
            <a:ext cx="27146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02</a:t>
            </a:r>
          </a:p>
        </p:txBody>
      </p:sp>
      <p:sp>
        <p:nvSpPr>
          <p:cNvPr id="456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695950" y="3762375"/>
            <a:ext cx="321468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Do nothing</a:t>
            </a:r>
          </a:p>
        </p:txBody>
      </p:sp>
      <p:sp>
        <p:nvSpPr>
          <p:cNvPr id="457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695950" y="4190524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Appropriate if issue is resolved or low severity</a:t>
            </a:r>
          </a:p>
        </p:txBody>
      </p:sp>
      <p:pic>
        <p:nvPicPr>
          <p:cNvPr id="45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410700" y="3876675"/>
            <a:ext cx="457200" cy="457200"/>
          </a:xfrm>
          <a:prstGeom prst="rect">
            <a:avLst/>
          </a:prstGeom>
        </p:spPr>
      </p:pic>
      <p:sp>
        <p:nvSpPr>
          <p:cNvPr id="459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16523" y="3952875"/>
            <a:ext cx="2809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03</a:t>
            </a:r>
          </a:p>
        </p:txBody>
      </p:sp>
      <p:sp>
        <p:nvSpPr>
          <p:cNvPr id="46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20300" y="3762375"/>
            <a:ext cx="32146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Instruct the Moderator to act</a:t>
            </a:r>
          </a:p>
        </p:txBody>
      </p:sp>
      <p:sp>
        <p:nvSpPr>
          <p:cNvPr id="461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20300" y="4524375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Delegate immediate action to the Moderator</a:t>
            </a:r>
          </a:p>
        </p:txBody>
      </p:sp>
      <p:pic>
        <p:nvPicPr>
          <p:cNvPr id="4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3735050" y="3876675"/>
            <a:ext cx="457200" cy="457200"/>
          </a:xfrm>
          <a:prstGeom prst="rect">
            <a:avLst/>
          </a:prstGeom>
        </p:spPr>
      </p:pic>
      <p:sp>
        <p:nvSpPr>
          <p:cNvPr id="463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834491" y="3952875"/>
            <a:ext cx="29051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04</a:t>
            </a:r>
          </a:p>
        </p:txBody>
      </p:sp>
      <p:sp>
        <p:nvSpPr>
          <p:cNvPr id="46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344650" y="3762375"/>
            <a:ext cx="32146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Refer to the Session with assessors</a:t>
            </a:r>
          </a:p>
        </p:txBody>
      </p:sp>
      <p:sp>
        <p:nvSpPr>
          <p:cNvPr id="465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344650" y="4524375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Session handles matter with possible outside assessors</a:t>
            </a:r>
          </a:p>
        </p:txBody>
      </p:sp>
      <p:pic>
        <p:nvPicPr>
          <p:cNvPr id="46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62000" y="6115050"/>
            <a:ext cx="457200" cy="457200"/>
          </a:xfrm>
          <a:prstGeom prst="rect">
            <a:avLst/>
          </a:prstGeom>
        </p:spPr>
      </p:pic>
      <p:sp>
        <p:nvSpPr>
          <p:cNvPr id="467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3156" y="6191250"/>
            <a:ext cx="29051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05</a:t>
            </a:r>
          </a:p>
        </p:txBody>
      </p:sp>
      <p:sp>
        <p:nvSpPr>
          <p:cNvPr id="468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" y="6000750"/>
            <a:ext cx="32146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Appoint a Presbytery commission</a:t>
            </a:r>
          </a:p>
        </p:txBody>
      </p:sp>
      <p:sp>
        <p:nvSpPr>
          <p:cNvPr id="469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" y="6762750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Commission visits and reports with defined powers</a:t>
            </a:r>
          </a:p>
        </p:txBody>
      </p:sp>
      <p:pic>
        <p:nvPicPr>
          <p:cNvPr id="47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086350" y="6115050"/>
            <a:ext cx="457200" cy="457200"/>
          </a:xfrm>
          <a:prstGeom prst="rect">
            <a:avLst/>
          </a:prstGeom>
        </p:spPr>
      </p:pic>
      <p:sp>
        <p:nvSpPr>
          <p:cNvPr id="471" name="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87886" y="6191250"/>
            <a:ext cx="29051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06</a:t>
            </a:r>
          </a:p>
        </p:txBody>
      </p:sp>
      <p:sp>
        <p:nvSpPr>
          <p:cNvPr id="472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695950" y="6000750"/>
            <a:ext cx="32146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Request Synod or General Assembly committee</a:t>
            </a:r>
          </a:p>
        </p:txBody>
      </p:sp>
      <p:sp>
        <p:nvSpPr>
          <p:cNvPr id="473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695950" y="6762750"/>
            <a:ext cx="3214688" cy="9525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Committee may appoint commission with expanded powers</a:t>
            </a:r>
          </a:p>
        </p:txBody>
      </p:sp>
      <p:pic>
        <p:nvPicPr>
          <p:cNvPr id="47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410700" y="6115050"/>
            <a:ext cx="457200" cy="457200"/>
          </a:xfrm>
          <a:prstGeom prst="rect">
            <a:avLst/>
          </a:prstGeom>
        </p:spPr>
      </p:pic>
      <p:sp>
        <p:nvSpPr>
          <p:cNvPr id="475" name="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21762" y="6191250"/>
            <a:ext cx="27146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620" spc="-42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07</a:t>
            </a:r>
          </a:p>
        </p:txBody>
      </p:sp>
      <p:sp>
        <p:nvSpPr>
          <p:cNvPr id="476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20300" y="6000750"/>
            <a:ext cx="32146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Base choice on severity and prior attempts</a:t>
            </a:r>
          </a:p>
        </p:txBody>
      </p:sp>
      <p:sp>
        <p:nvSpPr>
          <p:cNvPr id="477" name="Description of a 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20300" y="6762750"/>
            <a:ext cx="32146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Escalate only as required by seriousness and past efforts</a:t>
            </a:r>
          </a:p>
        </p:txBody>
      </p:sp>
      <p:sp>
        <p:nvSpPr>
          <p:cNvPr id="47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28091"/>
            <a:ext cx="14397038" cy="762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How the Presbytery Decides</a:t>
            </a:r>
          </a:p>
        </p:txBody>
      </p:sp>
      <p:pic>
        <p:nvPicPr>
          <p:cNvPr id="47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453417" y="0"/>
            <a:ext cx="2834581" cy="1256556"/>
          </a:xfrm>
          <a:prstGeom prst="rect">
            <a:avLst/>
          </a:prstGeom>
        </p:spPr>
      </p:pic>
      <p:pic>
        <p:nvPicPr>
          <p:cNvPr id="4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6479288" y="0"/>
            <a:ext cx="1808708" cy="1968550"/>
          </a:xfrm>
          <a:prstGeom prst="rect">
            <a:avLst/>
          </a:prstGeom>
        </p:spPr>
      </p:pic>
      <p:pic>
        <p:nvPicPr>
          <p:cNvPr id="4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398984" y="5239197"/>
            <a:ext cx="4124325" cy="50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85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62000" y="3225260"/>
            <a:ext cx="1466850" cy="1466850"/>
          </a:xfrm>
          <a:prstGeom prst="rect">
            <a:avLst/>
          </a:prstGeom>
        </p:spPr>
      </p:pic>
      <p:sp>
        <p:nvSpPr>
          <p:cNvPr id="48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3206210"/>
            <a:ext cx="64150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No further action</a:t>
            </a:r>
          </a:p>
        </p:txBody>
      </p:sp>
      <p:sp>
        <p:nvSpPr>
          <p:cNvPr id="48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3682460"/>
            <a:ext cx="64150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Take no step when the situation does not warrant intervention.</a:t>
            </a:r>
          </a:p>
        </p:txBody>
      </p:sp>
      <p:pic>
        <p:nvPicPr>
          <p:cNvPr id="488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410700" y="3225260"/>
            <a:ext cx="1466850" cy="1466850"/>
          </a:xfrm>
          <a:prstGeom prst="rect">
            <a:avLst/>
          </a:prstGeom>
        </p:spPr>
      </p:pic>
      <p:sp>
        <p:nvSpPr>
          <p:cNvPr id="48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40345" y="3206210"/>
            <a:ext cx="64150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Moderator acts via pastoral team</a:t>
            </a:r>
          </a:p>
        </p:txBody>
      </p:sp>
      <p:sp>
        <p:nvSpPr>
          <p:cNvPr id="49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40345" y="3682460"/>
            <a:ext cx="64150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Ask the Moderator to implement options available to the pastoral team.</a:t>
            </a:r>
          </a:p>
        </p:txBody>
      </p:sp>
      <p:pic>
        <p:nvPicPr>
          <p:cNvPr id="491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62000" y="5240655"/>
            <a:ext cx="1466850" cy="1466850"/>
          </a:xfrm>
          <a:prstGeom prst="rect">
            <a:avLst/>
          </a:prstGeom>
        </p:spPr>
      </p:pic>
      <p:sp>
        <p:nvSpPr>
          <p:cNvPr id="49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5221605"/>
            <a:ext cx="64150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Refer to Congregation Session</a:t>
            </a:r>
          </a:p>
        </p:txBody>
      </p:sp>
      <p:sp>
        <p:nvSpPr>
          <p:cNvPr id="49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5697855"/>
            <a:ext cx="64150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Direct the Session to follow church law and appoint assessors if needed.</a:t>
            </a:r>
          </a:p>
        </p:txBody>
      </p:sp>
      <p:pic>
        <p:nvPicPr>
          <p:cNvPr id="494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410700" y="5240655"/>
            <a:ext cx="1466850" cy="1466850"/>
          </a:xfrm>
          <a:prstGeom prst="rect">
            <a:avLst/>
          </a:prstGeom>
        </p:spPr>
      </p:pic>
      <p:sp>
        <p:nvSpPr>
          <p:cNvPr id="495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40345" y="5221605"/>
            <a:ext cx="64150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Appoint Presbytery commission</a:t>
            </a:r>
          </a:p>
        </p:txBody>
      </p:sp>
      <p:sp>
        <p:nvSpPr>
          <p:cNvPr id="496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40345" y="5697855"/>
            <a:ext cx="64150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Send a commission to visit, attempt rectification, and submit a written report; include summary if unresolved.</a:t>
            </a:r>
          </a:p>
        </p:txBody>
      </p:sp>
      <p:pic>
        <p:nvPicPr>
          <p:cNvPr id="497" name="image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62000" y="7256145"/>
            <a:ext cx="1466850" cy="1466850"/>
          </a:xfrm>
          <a:prstGeom prst="rect">
            <a:avLst/>
          </a:prstGeom>
        </p:spPr>
      </p:pic>
      <p:sp>
        <p:nvSpPr>
          <p:cNvPr id="498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7237095"/>
            <a:ext cx="641508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Ask Synod or General Assembly committee</a:t>
            </a:r>
          </a:p>
        </p:txBody>
      </p:sp>
      <p:sp>
        <p:nvSpPr>
          <p:cNvPr id="499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1645" y="7713345"/>
            <a:ext cx="64150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Request a committee to appoint a commission with powers defined in paras 10.55–59 (see MOFO§10.41(e)).</a:t>
            </a:r>
          </a:p>
        </p:txBody>
      </p:sp>
      <p:sp>
        <p:nvSpPr>
          <p:cNvPr id="50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28091"/>
            <a:ext cx="14397038" cy="762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Presbytery Actions: Selective Response Options</a:t>
            </a:r>
          </a:p>
        </p:txBody>
      </p:sp>
      <p:pic>
        <p:nvPicPr>
          <p:cNvPr id="5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5453417" y="0"/>
            <a:ext cx="2834581" cy="1256556"/>
          </a:xfrm>
          <a:prstGeom prst="rect">
            <a:avLst/>
          </a:prstGeom>
        </p:spPr>
      </p:pic>
      <p:pic>
        <p:nvPicPr>
          <p:cNvPr id="5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6479288" y="0"/>
            <a:ext cx="1808708" cy="1968550"/>
          </a:xfrm>
          <a:prstGeom prst="rect">
            <a:avLst/>
          </a:prstGeom>
        </p:spPr>
      </p:pic>
      <p:pic>
        <p:nvPicPr>
          <p:cNvPr id="5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1398984" y="5239197"/>
            <a:ext cx="4124325" cy="5047803"/>
          </a:xfrm>
          <a:prstGeom prst="rect">
            <a:avLst/>
          </a:prstGeom>
        </p:spPr>
      </p:pic>
      <p:sp>
        <p:nvSpPr>
          <p:cNvPr id="504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600200"/>
            <a:ext cx="1439703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Clear pathways for oversight, intervention,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08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D722250B-4FE4-44B5-8323-02B16146995C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466118"/>
            <a:ext cx="639985" cy="639985"/>
          </a:xfrm>
          <a:prstGeom prst="rect">
            <a:avLst/>
          </a:prstGeom>
        </p:spPr>
      </p:pic>
      <p:sp>
        <p:nvSpPr>
          <p:cNvPr id="50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372707"/>
            <a:ext cx="526256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Presbytery appoints </a:t>
            </a:r>
            <a:r>
              <a:rPr lang="en-US" sz="2100" b="1" spc="-21" dirty="0">
                <a:solidFill>
                  <a:srgbClr val="FFFFFF"/>
                </a:solidFill>
                <a:latin typeface="Poppins SemiBold" panose="00000700000000000000" pitchFamily="2" charset="0"/>
              </a:rPr>
              <a:t>commissions</a:t>
            </a:r>
            <a:r>
              <a:rPr lang="en-US" sz="2100" spc="-21" dirty="0">
                <a:solidFill>
                  <a:srgbClr val="FFFFFF"/>
                </a:solidFill>
                <a:latin typeface="Poppins SemiBold" panose="00000700000000000000" pitchFamily="2" charset="0"/>
              </a:rPr>
              <a:t> to visit and attempt rectification</a:t>
            </a:r>
          </a:p>
        </p:txBody>
      </p:sp>
      <p:sp>
        <p:nvSpPr>
          <p:cNvPr id="510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249007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Commissions act under Presbytery authority to resolve issues promptly.</a:t>
            </a:r>
          </a:p>
        </p:txBody>
      </p:sp>
      <p:pic>
        <p:nvPicPr>
          <p:cNvPr id="511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4AC6EA0-1B5C-403A-A2D6-3C5C1ED270C7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527768" y="2466118"/>
            <a:ext cx="639985" cy="639985"/>
          </a:xfrm>
          <a:prstGeom prst="rect">
            <a:avLst/>
          </a:prstGeom>
        </p:spPr>
      </p:pic>
      <p:sp>
        <p:nvSpPr>
          <p:cNvPr id="51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27768" y="3372707"/>
            <a:ext cx="526256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Commissions must report back in </a:t>
            </a:r>
            <a:r>
              <a:rPr lang="en-US" sz="2100" b="1" spc="-21" dirty="0">
                <a:solidFill>
                  <a:srgbClr val="FFFFFF"/>
                </a:solidFill>
                <a:latin typeface="Poppins SemiBold" panose="00000700000000000000" pitchFamily="2" charset="0"/>
              </a:rPr>
              <a:t>writing</a:t>
            </a:r>
            <a:r>
              <a:rPr lang="en-US" sz="2100" spc="-21" dirty="0">
                <a:solidFill>
                  <a:srgbClr val="FFFFFF"/>
                </a:solidFill>
                <a:latin typeface="Poppins SemiBold" panose="00000700000000000000" pitchFamily="2" charset="0"/>
              </a:rPr>
              <a:t> promptly</a:t>
            </a:r>
          </a:p>
        </p:txBody>
      </p:sp>
      <p:sp>
        <p:nvSpPr>
          <p:cNvPr id="513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27768" y="4249007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Written report required even if matter is resolved; keep concise.</a:t>
            </a:r>
          </a:p>
        </p:txBody>
      </p:sp>
      <p:pic>
        <p:nvPicPr>
          <p:cNvPr id="514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9E1C8CB8-DDC7-408B-B118-00F6BFAED417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293536" y="2466118"/>
            <a:ext cx="639985" cy="639985"/>
          </a:xfrm>
          <a:prstGeom prst="rect">
            <a:avLst/>
          </a:prstGeom>
        </p:spPr>
      </p:pic>
      <p:sp>
        <p:nvSpPr>
          <p:cNvPr id="515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93536" y="3372707"/>
            <a:ext cx="526256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If unable to resolve, include a brief summary of the situation in the report</a:t>
            </a:r>
          </a:p>
        </p:txBody>
      </p:sp>
      <p:sp>
        <p:nvSpPr>
          <p:cNvPr id="516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93536" y="4249007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Summaries should state outstanding issues and actions taken.</a:t>
            </a:r>
          </a:p>
        </p:txBody>
      </p:sp>
      <p:pic>
        <p:nvPicPr>
          <p:cNvPr id="517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8570DB1C-B876-4113-8581-E04ADDB9C4E5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228493"/>
            <a:ext cx="639985" cy="639985"/>
          </a:xfrm>
          <a:prstGeom prst="rect">
            <a:avLst/>
          </a:prstGeom>
        </p:spPr>
      </p:pic>
      <p:sp>
        <p:nvSpPr>
          <p:cNvPr id="51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135082"/>
            <a:ext cx="526256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Synod or General Assembly committees (Moderator, Clerk, Treasurer) may appoint commissions with specified powers</a:t>
            </a:r>
          </a:p>
        </p:txBody>
      </p:sp>
      <p:sp>
        <p:nvSpPr>
          <p:cNvPr id="51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8811482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Appointing council defines commission powers and scope.</a:t>
            </a:r>
          </a:p>
        </p:txBody>
      </p:sp>
      <p:pic>
        <p:nvPicPr>
          <p:cNvPr id="520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403C0685-2D2A-4F2B-A651-CB81447376E5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527768" y="6228493"/>
            <a:ext cx="639985" cy="639985"/>
          </a:xfrm>
          <a:prstGeom prst="rect">
            <a:avLst/>
          </a:prstGeom>
        </p:spPr>
      </p:pic>
      <p:sp>
        <p:nvSpPr>
          <p:cNvPr id="521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27768" y="7135082"/>
            <a:ext cx="5262562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Commissions appointed by Synod or General Assembly report to the appointing council</a:t>
            </a:r>
          </a:p>
        </p:txBody>
      </p:sp>
      <p:sp>
        <p:nvSpPr>
          <p:cNvPr id="52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527768" y="8411432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Reports go to the council that made the appointment for oversight.</a:t>
            </a:r>
          </a:p>
        </p:txBody>
      </p:sp>
      <p:pic>
        <p:nvPicPr>
          <p:cNvPr id="523" name="iconNode5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DA8FE881-30A2-44C6-8005-C14CE26F2D5D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293536" y="6228493"/>
            <a:ext cx="639985" cy="639985"/>
          </a:xfrm>
          <a:prstGeom prst="rect">
            <a:avLst/>
          </a:prstGeom>
        </p:spPr>
      </p:pic>
      <p:sp>
        <p:nvSpPr>
          <p:cNvPr id="524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93536" y="7135082"/>
            <a:ext cx="5262562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Poppins SemiBold" panose="00000700000000000000" pitchFamily="2" charset="0"/>
              </a:rPr>
              <a:t>Escalation path: Presbytery to Synod to General Assembly when matters remain unresolved</a:t>
            </a:r>
          </a:p>
        </p:txBody>
      </p:sp>
      <p:sp>
        <p:nvSpPr>
          <p:cNvPr id="525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93536" y="8411432"/>
            <a:ext cx="5262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Escalate only when commissions cannot effect rectification.</a:t>
            </a:r>
          </a:p>
        </p:txBody>
      </p:sp>
      <p:sp>
        <p:nvSpPr>
          <p:cNvPr id="52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28091"/>
            <a:ext cx="14397038" cy="762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spc="-42" dirty="0">
                <a:solidFill>
                  <a:srgbClr val="FFFFFF">
                    <a:alpha val="100000"/>
                  </a:srgbClr>
                </a:solidFill>
                <a:latin typeface="Poppins Light" panose="00000700000000000000" pitchFamily="2" charset="0"/>
              </a:rPr>
              <a:t>Commissions, Reporting, and Escalation</a:t>
            </a:r>
          </a:p>
        </p:txBody>
      </p:sp>
      <p:pic>
        <p:nvPicPr>
          <p:cNvPr id="52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5453417" y="0"/>
            <a:ext cx="2834581" cy="1256556"/>
          </a:xfrm>
          <a:prstGeom prst="rect">
            <a:avLst/>
          </a:prstGeom>
        </p:spPr>
      </p:pic>
      <p:pic>
        <p:nvPicPr>
          <p:cNvPr id="5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16479288" y="0"/>
            <a:ext cx="1808708" cy="1968550"/>
          </a:xfrm>
          <a:prstGeom prst="rect">
            <a:avLst/>
          </a:prstGeom>
        </p:spPr>
      </p:pic>
      <p:pic>
        <p:nvPicPr>
          <p:cNvPr id="52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1398984" y="5239197"/>
            <a:ext cx="4124325" cy="5047803"/>
          </a:xfrm>
          <a:prstGeom prst="rect">
            <a:avLst/>
          </a:prstGeom>
        </p:spPr>
      </p:pic>
      <p:sp>
        <p:nvSpPr>
          <p:cNvPr id="530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600200"/>
            <a:ext cx="1439703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00" dirty="0">
                <a:solidFill>
                  <a:srgbClr val="F1F1F3">
                    <a:alpha val="70000"/>
                  </a:srgbClr>
                </a:solidFill>
                <a:latin typeface="IBM Plex Sans" panose="00000700000000000000" pitchFamily="2" charset="0"/>
              </a:rPr>
              <a:t>Clear duties for Presbytery, Synod, and General Assembly commissions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868</Words>
  <Application>Microsoft Office PowerPoint</Application>
  <PresentationFormat>Custom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IBM Plex Sans</vt:lpstr>
      <vt:lpstr>Calibri Light</vt:lpstr>
      <vt:lpstr>Aptos Display</vt:lpstr>
      <vt:lpstr>Poppins SemiBold</vt:lpstr>
      <vt:lpstr>Calibri</vt:lpstr>
      <vt:lpstr>Arial</vt:lpstr>
      <vt:lpstr>Aptos</vt:lpstr>
      <vt:lpstr>Poppins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24851799, orderId: 10067261</dc:title>
  <dc:creator>Presentations.AI Exporter</dc:creator>
  <cp:lastModifiedBy>Christine Kasambara</cp:lastModifiedBy>
  <cp:revision>2</cp:revision>
  <dcterms:created xsi:type="dcterms:W3CDTF">2025-12-05T07:20:36Z</dcterms:created>
  <dcterms:modified xsi:type="dcterms:W3CDTF">2026-01-22T10:58:57Z</dcterms:modified>
</cp:coreProperties>
</file>