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5" r:id="rId5"/>
    <p:sldId id="264" r:id="rId6"/>
    <p:sldId id="266" r:id="rId7"/>
    <p:sldId id="267" r:id="rId8"/>
    <p:sldId id="257" r:id="rId9"/>
    <p:sldId id="259"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8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7D1ED03-788A-4D07-A8DA-71CEC4BD0363}" type="datetimeFigureOut">
              <a:rPr lang="en-ZA" smtClean="0"/>
              <a:pPr/>
              <a:t>2015/01/30</a:t>
            </a:fld>
            <a:endParaRPr lang="en-ZA"/>
          </a:p>
        </p:txBody>
      </p:sp>
      <p:sp>
        <p:nvSpPr>
          <p:cNvPr id="19" name="Footer Placeholder 18"/>
          <p:cNvSpPr>
            <a:spLocks noGrp="1"/>
          </p:cNvSpPr>
          <p:nvPr>
            <p:ph type="ftr" sz="quarter" idx="11"/>
          </p:nvPr>
        </p:nvSpPr>
        <p:spPr/>
        <p:txBody>
          <a:bodyPr/>
          <a:lstStyle/>
          <a:p>
            <a:endParaRPr lang="en-ZA"/>
          </a:p>
        </p:txBody>
      </p:sp>
      <p:sp>
        <p:nvSpPr>
          <p:cNvPr id="27" name="Slide Number Placeholder 26"/>
          <p:cNvSpPr>
            <a:spLocks noGrp="1"/>
          </p:cNvSpPr>
          <p:nvPr>
            <p:ph type="sldNum" sz="quarter" idx="12"/>
          </p:nvPr>
        </p:nvSpPr>
        <p:spPr/>
        <p:txBody>
          <a:bodyPr/>
          <a:lstStyle/>
          <a:p>
            <a:fld id="{82ECA1A1-76F8-48A2-82AB-D9B69668C1F4}"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D1ED03-788A-4D07-A8DA-71CEC4BD0363}" type="datetimeFigureOut">
              <a:rPr lang="en-ZA" smtClean="0"/>
              <a:pPr/>
              <a:t>2015/01/30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2ECA1A1-76F8-48A2-82AB-D9B69668C1F4}" type="slidenum">
              <a:rPr lang="en-ZA" smtClean="0"/>
              <a:pPr/>
              <a:t>‹#›</a:t>
            </a:fld>
            <a:endParaRPr lang="en-ZA"/>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D1ED03-788A-4D07-A8DA-71CEC4BD0363}" type="datetimeFigureOut">
              <a:rPr lang="en-ZA" smtClean="0"/>
              <a:pPr/>
              <a:t>2015/01/30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2ECA1A1-76F8-48A2-82AB-D9B69668C1F4}" type="slidenum">
              <a:rPr lang="en-ZA" smtClean="0"/>
              <a:pPr/>
              <a:t>‹#›</a:t>
            </a:fld>
            <a:endParaRPr lang="en-ZA"/>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D1ED03-788A-4D07-A8DA-71CEC4BD0363}" type="datetimeFigureOut">
              <a:rPr lang="en-ZA" smtClean="0"/>
              <a:pPr/>
              <a:t>2015/01/30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2ECA1A1-76F8-48A2-82AB-D9B69668C1F4}" type="slidenum">
              <a:rPr lang="en-ZA" smtClean="0"/>
              <a:pPr/>
              <a:t>‹#›</a:t>
            </a:fld>
            <a:endParaRPr lang="en-ZA"/>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D1ED03-788A-4D07-A8DA-71CEC4BD0363}" type="datetimeFigureOut">
              <a:rPr lang="en-ZA" smtClean="0"/>
              <a:pPr/>
              <a:t>2015/01/30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2ECA1A1-76F8-48A2-82AB-D9B69668C1F4}"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D1ED03-788A-4D07-A8DA-71CEC4BD0363}" type="datetimeFigureOut">
              <a:rPr lang="en-ZA" smtClean="0"/>
              <a:pPr/>
              <a:t>2015/01/30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2ECA1A1-76F8-48A2-82AB-D9B69668C1F4}" type="slidenum">
              <a:rPr lang="en-ZA" smtClean="0"/>
              <a:pPr/>
              <a:t>‹#›</a:t>
            </a:fld>
            <a:endParaRPr lang="en-ZA"/>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D1ED03-788A-4D07-A8DA-71CEC4BD0363}" type="datetimeFigureOut">
              <a:rPr lang="en-ZA" smtClean="0"/>
              <a:pPr/>
              <a:t>2015/01/30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2ECA1A1-76F8-48A2-82AB-D9B69668C1F4}" type="slidenum">
              <a:rPr lang="en-ZA" smtClean="0"/>
              <a:pPr/>
              <a:t>‹#›</a:t>
            </a:fld>
            <a:endParaRPr lang="en-ZA"/>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D1ED03-788A-4D07-A8DA-71CEC4BD0363}" type="datetimeFigureOut">
              <a:rPr lang="en-ZA" smtClean="0"/>
              <a:pPr/>
              <a:t>2015/01/30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2ECA1A1-76F8-48A2-82AB-D9B69668C1F4}" type="slidenum">
              <a:rPr lang="en-ZA" smtClean="0"/>
              <a:pPr/>
              <a:t>‹#›</a:t>
            </a:fld>
            <a:endParaRPr lang="en-ZA"/>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1ED03-788A-4D07-A8DA-71CEC4BD0363}" type="datetimeFigureOut">
              <a:rPr lang="en-ZA" smtClean="0"/>
              <a:pPr/>
              <a:t>2015/01/30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2ECA1A1-76F8-48A2-82AB-D9B69668C1F4}" type="slidenum">
              <a:rPr lang="en-ZA" smtClean="0"/>
              <a:pPr/>
              <a:t>‹#›</a:t>
            </a:fld>
            <a:endParaRPr lang="en-ZA"/>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D1ED03-788A-4D07-A8DA-71CEC4BD0363}" type="datetimeFigureOut">
              <a:rPr lang="en-ZA" smtClean="0"/>
              <a:pPr/>
              <a:t>2015/01/30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2ECA1A1-76F8-48A2-82AB-D9B69668C1F4}" type="slidenum">
              <a:rPr lang="en-ZA" smtClean="0"/>
              <a:pPr/>
              <a:t>‹#›</a:t>
            </a:fld>
            <a:endParaRPr lang="en-ZA"/>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D1ED03-788A-4D07-A8DA-71CEC4BD0363}" type="datetimeFigureOut">
              <a:rPr lang="en-ZA" smtClean="0"/>
              <a:pPr/>
              <a:t>2015/01/30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a:xfrm>
            <a:off x="8077200" y="6356350"/>
            <a:ext cx="609600" cy="365125"/>
          </a:xfrm>
        </p:spPr>
        <p:txBody>
          <a:bodyPr/>
          <a:lstStyle/>
          <a:p>
            <a:fld id="{82ECA1A1-76F8-48A2-82AB-D9B69668C1F4}" type="slidenum">
              <a:rPr lang="en-ZA" smtClean="0"/>
              <a:pPr/>
              <a:t>‹#›</a:t>
            </a:fld>
            <a:endParaRPr lang="en-Z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D1ED03-788A-4D07-A8DA-71CEC4BD0363}" type="datetimeFigureOut">
              <a:rPr lang="en-ZA" smtClean="0"/>
              <a:pPr/>
              <a:t>2015/01/30</a:t>
            </a:fld>
            <a:endParaRPr lang="en-Z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Z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2ECA1A1-76F8-48A2-82AB-D9B69668C1F4}" type="slidenum">
              <a:rPr lang="en-ZA" smtClean="0"/>
              <a:pPr/>
              <a:t>‹#›</a:t>
            </a:fld>
            <a:endParaRPr lang="en-Z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A" dirty="0" smtClean="0"/>
              <a:t>PRESENTATION AT IYMC HELD AT JOHANNESBURG 29-31 JAN 2015</a:t>
            </a:r>
            <a:endParaRPr lang="en-ZA" dirty="0"/>
          </a:p>
        </p:txBody>
      </p:sp>
      <p:sp>
        <p:nvSpPr>
          <p:cNvPr id="3" name="Subtitle 2"/>
          <p:cNvSpPr>
            <a:spLocks noGrp="1"/>
          </p:cNvSpPr>
          <p:nvPr>
            <p:ph type="subTitle" idx="1"/>
          </p:nvPr>
        </p:nvSpPr>
        <p:spPr/>
        <p:txBody>
          <a:bodyPr/>
          <a:lstStyle/>
          <a:p>
            <a:pPr algn="ctr"/>
            <a:r>
              <a:rPr lang="en-ZA" dirty="0" smtClean="0"/>
              <a:t>EXAMPLES OF INCLUSIVE MINISTRY AT MT HOREB</a:t>
            </a:r>
            <a:endParaRPr lang="en-ZA"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idx="1"/>
          </p:nvPr>
        </p:nvSpPr>
        <p:spPr/>
        <p:txBody>
          <a:bodyPr/>
          <a:lstStyle/>
          <a:p>
            <a:pPr lvl="1"/>
            <a:r>
              <a:rPr lang="en-ZA" dirty="0" smtClean="0"/>
              <a:t>In Romans 8: 37 Paul writes No, in all these things we are more than the conquerors</a:t>
            </a:r>
            <a:r>
              <a:rPr lang="en-ZA" sz="2000" dirty="0" smtClean="0"/>
              <a:t>.</a:t>
            </a:r>
          </a:p>
          <a:p>
            <a:pPr lvl="1"/>
            <a:r>
              <a:rPr lang="en-ZA" sz="2600" dirty="0" smtClean="0"/>
              <a:t>This is not the end. Today’s test will bring tomorrow’s promotions</a:t>
            </a:r>
            <a:r>
              <a:rPr lang="en-ZA" sz="1800" dirty="0" smtClean="0"/>
              <a:t>.</a:t>
            </a:r>
          </a:p>
          <a:p>
            <a:endParaRPr lang="en-ZA"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ZA"/>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Church and Renewal</a:t>
            </a:r>
            <a:endParaRPr lang="en-ZA" dirty="0"/>
          </a:p>
        </p:txBody>
      </p:sp>
      <p:sp>
        <p:nvSpPr>
          <p:cNvPr id="3" name="Content Placeholder 2"/>
          <p:cNvSpPr>
            <a:spLocks noGrp="1"/>
          </p:cNvSpPr>
          <p:nvPr>
            <p:ph idx="1"/>
          </p:nvPr>
        </p:nvSpPr>
        <p:spPr/>
        <p:txBody>
          <a:bodyPr>
            <a:normAutofit lnSpcReduction="10000"/>
          </a:bodyPr>
          <a:lstStyle/>
          <a:p>
            <a:r>
              <a:rPr lang="en-ZA" dirty="0" smtClean="0"/>
              <a:t>“The Church is God’s new covenant people through whom He fulfils his plan with the world, his first creation.....What happens to and in the church, is important to God. God renews, restores and changes his creation as he leads them to the end....  And on his way he renews the congregation and also renews by means of the congregation. He changes things in and through  the congregation in such a way that the church eventually progresses to become an image of the Kingdom. ”(Malan Nel 1994: 18 - 19, Title of the Book – Who are we?) </a:t>
            </a:r>
            <a:endParaRPr lang="en-ZA"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Questions to ponder on</a:t>
            </a:r>
            <a:endParaRPr lang="en-ZA" dirty="0"/>
          </a:p>
        </p:txBody>
      </p:sp>
      <p:sp>
        <p:nvSpPr>
          <p:cNvPr id="3" name="Content Placeholder 2"/>
          <p:cNvSpPr>
            <a:spLocks noGrp="1"/>
          </p:cNvSpPr>
          <p:nvPr>
            <p:ph idx="1"/>
          </p:nvPr>
        </p:nvSpPr>
        <p:spPr/>
        <p:txBody>
          <a:bodyPr>
            <a:normAutofit lnSpcReduction="10000"/>
          </a:bodyPr>
          <a:lstStyle/>
          <a:p>
            <a:r>
              <a:rPr lang="en-ZA" dirty="0" smtClean="0"/>
              <a:t>Does the church still resembles the image of God, when:</a:t>
            </a:r>
          </a:p>
          <a:p>
            <a:pPr lvl="1"/>
            <a:r>
              <a:rPr lang="en-ZA" dirty="0" smtClean="0"/>
              <a:t>It recognises the youth as the </a:t>
            </a:r>
            <a:r>
              <a:rPr lang="en-ZA" u="sng" dirty="0" smtClean="0"/>
              <a:t>future</a:t>
            </a:r>
            <a:r>
              <a:rPr lang="en-ZA" dirty="0" smtClean="0"/>
              <a:t> leaders and future church?</a:t>
            </a:r>
          </a:p>
          <a:p>
            <a:pPr lvl="1"/>
            <a:r>
              <a:rPr lang="en-ZA" dirty="0" smtClean="0"/>
              <a:t>It can’t  respond to the basic needs of the youth- to be wanted, to be needed, and to be seen as responsible members of the Christian Community?</a:t>
            </a:r>
          </a:p>
          <a:p>
            <a:pPr lvl="1"/>
            <a:r>
              <a:rPr lang="en-ZA" dirty="0" smtClean="0"/>
              <a:t>It doesn’t regard the youth as its </a:t>
            </a:r>
            <a:r>
              <a:rPr lang="en-ZA" u="sng" dirty="0" smtClean="0"/>
              <a:t>integral part</a:t>
            </a:r>
            <a:r>
              <a:rPr lang="en-ZA" dirty="0" smtClean="0"/>
              <a:t>?</a:t>
            </a:r>
          </a:p>
          <a:p>
            <a:pPr lvl="1"/>
            <a:r>
              <a:rPr lang="en-ZA" dirty="0" smtClean="0"/>
              <a:t>It doesn’t involve the youth in its own </a:t>
            </a:r>
            <a:r>
              <a:rPr lang="en-ZA" u="sng" dirty="0" smtClean="0"/>
              <a:t>variety of activities?</a:t>
            </a:r>
          </a:p>
          <a:p>
            <a:pPr lvl="1"/>
            <a:r>
              <a:rPr lang="en-ZA" dirty="0" smtClean="0"/>
              <a:t>It has left the youth alone without guidance.</a:t>
            </a:r>
          </a:p>
          <a:p>
            <a:endParaRPr lang="en-ZA"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Believe</a:t>
            </a:r>
            <a:endParaRPr lang="en-ZA" dirty="0"/>
          </a:p>
        </p:txBody>
      </p:sp>
      <p:sp>
        <p:nvSpPr>
          <p:cNvPr id="3" name="Content Placeholder 2"/>
          <p:cNvSpPr>
            <a:spLocks noGrp="1"/>
          </p:cNvSpPr>
          <p:nvPr>
            <p:ph idx="1"/>
          </p:nvPr>
        </p:nvSpPr>
        <p:spPr/>
        <p:txBody>
          <a:bodyPr>
            <a:normAutofit/>
          </a:bodyPr>
          <a:lstStyle/>
          <a:p>
            <a:r>
              <a:rPr lang="en-ZA" dirty="0" smtClean="0"/>
              <a:t>The youth:</a:t>
            </a:r>
          </a:p>
          <a:p>
            <a:pPr lvl="1"/>
            <a:r>
              <a:rPr lang="en-ZA" dirty="0" smtClean="0"/>
              <a:t>To be loved; To be accepted; To belong; To be listened to; To be taken seriously; To have an impact; Support; Practice making decisions; Practice taking responsibility; Leadership skills; Respect, and to know God loves them; to respond to God in love and service.</a:t>
            </a:r>
          </a:p>
          <a:p>
            <a:pPr lvl="1"/>
            <a:endParaRPr lang="en-ZA" dirty="0" smtClean="0"/>
          </a:p>
          <a:p>
            <a:pPr lvl="1"/>
            <a:endParaRPr lang="en-ZA" dirty="0" smtClean="0"/>
          </a:p>
          <a:p>
            <a:pPr lvl="1"/>
            <a:endParaRPr lang="en-ZA"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YOUTH MINISTRY AT MT HOREB</a:t>
            </a:r>
            <a:endParaRPr lang="en-ZA" dirty="0"/>
          </a:p>
        </p:txBody>
      </p:sp>
      <p:sp>
        <p:nvSpPr>
          <p:cNvPr id="3" name="Content Placeholder 2"/>
          <p:cNvSpPr>
            <a:spLocks noGrp="1"/>
          </p:cNvSpPr>
          <p:nvPr>
            <p:ph idx="1"/>
          </p:nvPr>
        </p:nvSpPr>
        <p:spPr/>
        <p:txBody>
          <a:bodyPr>
            <a:normAutofit fontScale="62500" lnSpcReduction="20000"/>
          </a:bodyPr>
          <a:lstStyle/>
          <a:p>
            <a:r>
              <a:rPr lang="en-ZA" dirty="0" smtClean="0"/>
              <a:t>Urban Ministry</a:t>
            </a:r>
          </a:p>
          <a:p>
            <a:r>
              <a:rPr lang="en-ZA" dirty="0" smtClean="0"/>
              <a:t>Consists of Youth </a:t>
            </a:r>
            <a:r>
              <a:rPr lang="en-ZA" dirty="0" smtClean="0"/>
              <a:t>– from the congregation, community and schools.</a:t>
            </a:r>
          </a:p>
          <a:p>
            <a:r>
              <a:rPr lang="en-ZA" dirty="0" smtClean="0"/>
              <a:t>Inclusive ministry, mean</a:t>
            </a:r>
            <a:r>
              <a:rPr lang="en-ZA" dirty="0" smtClean="0"/>
              <a:t>:</a:t>
            </a:r>
            <a:r>
              <a:rPr lang="en-ZA" dirty="0" smtClean="0"/>
              <a:t>“Youth ministry is not created by adults who tell youth how it’s going to be. Young people and adults create it together. The key is to include the young people in the early stages of dreaming how it’s going to be” (Holderness &amp; Hay 1997: xiv)</a:t>
            </a:r>
          </a:p>
          <a:p>
            <a:endParaRPr lang="en-ZA" dirty="0" smtClean="0"/>
          </a:p>
          <a:p>
            <a:pPr lvl="1"/>
            <a:r>
              <a:rPr lang="en-ZA" dirty="0" smtClean="0"/>
              <a:t>Everyone is welcomed – gender, </a:t>
            </a:r>
            <a:r>
              <a:rPr lang="en-ZA" dirty="0" smtClean="0"/>
              <a:t>race etc. </a:t>
            </a:r>
            <a:endParaRPr lang="en-ZA" dirty="0" smtClean="0"/>
          </a:p>
          <a:p>
            <a:pPr lvl="1"/>
            <a:r>
              <a:rPr lang="en-ZA" dirty="0" smtClean="0"/>
              <a:t>Others have affiliated to traditional YF and others not.</a:t>
            </a:r>
          </a:p>
          <a:p>
            <a:pPr lvl="1"/>
            <a:r>
              <a:rPr lang="en-ZA" dirty="0" smtClean="0"/>
              <a:t>Part of the life and work of the church</a:t>
            </a:r>
            <a:r>
              <a:rPr lang="en-ZA" dirty="0" smtClean="0"/>
              <a:t>.</a:t>
            </a:r>
          </a:p>
          <a:p>
            <a:r>
              <a:rPr lang="en-ZA" dirty="0" smtClean="0"/>
              <a:t>Services </a:t>
            </a:r>
          </a:p>
          <a:p>
            <a:pPr lvl="1"/>
            <a:r>
              <a:rPr lang="en-ZA" dirty="0" smtClean="0"/>
              <a:t>Fridays, 18h00 – 20h00</a:t>
            </a:r>
          </a:p>
          <a:p>
            <a:pPr lvl="1"/>
            <a:r>
              <a:rPr lang="en-ZA" dirty="0" smtClean="0"/>
              <a:t>Sunday, 09h00 “Teen Class”  (But first start in church)</a:t>
            </a:r>
          </a:p>
          <a:p>
            <a:r>
              <a:rPr lang="en-ZA" dirty="0" smtClean="0"/>
              <a:t>Age</a:t>
            </a:r>
          </a:p>
          <a:p>
            <a:pPr lvl="1"/>
            <a:r>
              <a:rPr lang="en-ZA" dirty="0" smtClean="0"/>
              <a:t>(14 – 22) around 25 in number.</a:t>
            </a:r>
            <a:endParaRPr lang="en-ZA" dirty="0" smtClean="0"/>
          </a:p>
          <a:p>
            <a:r>
              <a:rPr lang="en-ZA" dirty="0" smtClean="0"/>
              <a:t>Leadership</a:t>
            </a:r>
          </a:p>
          <a:p>
            <a:pPr lvl="1"/>
            <a:r>
              <a:rPr lang="en-ZA" dirty="0" smtClean="0"/>
              <a:t>Team of 4 including myself.</a:t>
            </a:r>
          </a:p>
          <a:p>
            <a:r>
              <a:rPr lang="en-ZA" dirty="0" smtClean="0"/>
              <a:t>Reports </a:t>
            </a:r>
          </a:p>
          <a:p>
            <a:pPr lvl="1"/>
            <a:r>
              <a:rPr lang="en-ZA" dirty="0" smtClean="0"/>
              <a:t>Session – every month, life and work of the youth.</a:t>
            </a:r>
            <a:endParaRPr lang="en-ZA" dirty="0" smtClean="0"/>
          </a:p>
          <a:p>
            <a:endParaRPr lang="en-ZA" dirty="0" smtClean="0"/>
          </a:p>
          <a:p>
            <a:pPr lvl="1"/>
            <a:endParaRPr lang="en-ZA" dirty="0" smtClean="0"/>
          </a:p>
          <a:p>
            <a:pPr lvl="1"/>
            <a:endParaRPr lang="en-ZA" dirty="0" smtClean="0"/>
          </a:p>
          <a:p>
            <a:endParaRPr lang="en-ZA" dirty="0" smtClean="0"/>
          </a:p>
          <a:p>
            <a:endParaRPr lang="en-ZA"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anim calcmode="lin" valueType="num">
                                      <p:cBhvr additive="base">
                                        <p:cTn id="7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 calcmode="lin" valueType="num">
                                      <p:cBhvr additive="base">
                                        <p:cTn id="7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3">
                                            <p:txEl>
                                              <p:pRg st="15" end="15"/>
                                            </p:txEl>
                                          </p:spTgt>
                                        </p:tgtEl>
                                        <p:attrNameLst>
                                          <p:attrName>style.visibility</p:attrName>
                                        </p:attrNameLst>
                                      </p:cBhvr>
                                      <p:to>
                                        <p:strVal val="visible"/>
                                      </p:to>
                                    </p:set>
                                    <p:anim calcmode="lin" valueType="num">
                                      <p:cBhvr additive="base">
                                        <p:cTn id="81"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Activities</a:t>
            </a:r>
            <a:endParaRPr lang="en-ZA" dirty="0"/>
          </a:p>
        </p:txBody>
      </p:sp>
      <p:sp>
        <p:nvSpPr>
          <p:cNvPr id="3" name="Content Placeholder 2"/>
          <p:cNvSpPr>
            <a:spLocks noGrp="1"/>
          </p:cNvSpPr>
          <p:nvPr>
            <p:ph idx="1"/>
          </p:nvPr>
        </p:nvSpPr>
        <p:spPr/>
        <p:txBody>
          <a:bodyPr>
            <a:normAutofit fontScale="62500" lnSpcReduction="20000"/>
          </a:bodyPr>
          <a:lstStyle/>
          <a:p>
            <a:r>
              <a:rPr lang="en-ZA" dirty="0" smtClean="0"/>
              <a:t>Main focus – worship </a:t>
            </a:r>
            <a:r>
              <a:rPr lang="en-ZA" dirty="0" smtClean="0"/>
              <a:t>God/Relationships</a:t>
            </a:r>
            <a:endParaRPr lang="en-ZA" dirty="0" smtClean="0"/>
          </a:p>
          <a:p>
            <a:pPr lvl="1"/>
            <a:r>
              <a:rPr lang="en-ZA" dirty="0" smtClean="0"/>
              <a:t>Bible study</a:t>
            </a:r>
          </a:p>
          <a:p>
            <a:pPr lvl="1"/>
            <a:r>
              <a:rPr lang="en-ZA" dirty="0" smtClean="0"/>
              <a:t>Testimony, sharing of the word</a:t>
            </a:r>
          </a:p>
          <a:p>
            <a:pPr lvl="1"/>
            <a:r>
              <a:rPr lang="en-ZA" dirty="0" smtClean="0"/>
              <a:t>Teaching</a:t>
            </a:r>
          </a:p>
          <a:p>
            <a:pPr lvl="2"/>
            <a:r>
              <a:rPr lang="en-ZA" dirty="0" smtClean="0"/>
              <a:t>Catechism – thorough</a:t>
            </a:r>
          </a:p>
          <a:p>
            <a:r>
              <a:rPr lang="en-ZA" dirty="0" smtClean="0"/>
              <a:t>Participation in church services</a:t>
            </a:r>
          </a:p>
          <a:p>
            <a:pPr lvl="1"/>
            <a:r>
              <a:rPr lang="en-ZA" dirty="0" smtClean="0"/>
              <a:t>welcome people in in the foyer</a:t>
            </a:r>
          </a:p>
          <a:p>
            <a:pPr lvl="1"/>
            <a:r>
              <a:rPr lang="en-ZA" dirty="0" smtClean="0"/>
              <a:t>handover welcome gifts to visitors</a:t>
            </a:r>
          </a:p>
          <a:p>
            <a:pPr lvl="1"/>
            <a:r>
              <a:rPr lang="en-ZA" dirty="0" smtClean="0"/>
              <a:t>conduct services</a:t>
            </a:r>
          </a:p>
          <a:p>
            <a:pPr lvl="1"/>
            <a:r>
              <a:rPr lang="en-ZA" dirty="0" smtClean="0"/>
              <a:t>deal sound system</a:t>
            </a:r>
          </a:p>
          <a:p>
            <a:pPr lvl="1"/>
            <a:r>
              <a:rPr lang="en-ZA" dirty="0" smtClean="0"/>
              <a:t>Mother’s day and father’s day</a:t>
            </a:r>
          </a:p>
          <a:p>
            <a:r>
              <a:rPr lang="en-ZA" dirty="0" smtClean="0"/>
              <a:t>Outreach </a:t>
            </a:r>
          </a:p>
          <a:p>
            <a:pPr lvl="1"/>
            <a:r>
              <a:rPr lang="en-ZA" dirty="0" smtClean="0"/>
              <a:t>Feeding the needy (street)</a:t>
            </a:r>
          </a:p>
          <a:p>
            <a:pPr lvl="1"/>
            <a:r>
              <a:rPr lang="en-ZA" dirty="0" smtClean="0"/>
              <a:t>Clothes collection for people in need</a:t>
            </a:r>
          </a:p>
          <a:p>
            <a:pPr lvl="1"/>
            <a:r>
              <a:rPr lang="en-ZA" dirty="0" smtClean="0"/>
              <a:t>Baby Grace – project</a:t>
            </a:r>
          </a:p>
          <a:p>
            <a:pPr lvl="1"/>
            <a:r>
              <a:rPr lang="en-ZA" dirty="0" smtClean="0"/>
              <a:t>Meet in homes</a:t>
            </a:r>
          </a:p>
          <a:p>
            <a:r>
              <a:rPr lang="en-ZA" dirty="0" smtClean="0"/>
              <a:t>Explorations</a:t>
            </a:r>
          </a:p>
          <a:p>
            <a:pPr lvl="1"/>
            <a:r>
              <a:rPr lang="en-ZA" dirty="0" smtClean="0"/>
              <a:t>Different topics</a:t>
            </a:r>
          </a:p>
          <a:p>
            <a:pPr lvl="1"/>
            <a:endParaRPr lang="en-ZA" dirty="0" smtClean="0"/>
          </a:p>
          <a:p>
            <a:pPr lvl="1"/>
            <a:endParaRPr lang="en-ZA" dirty="0" smtClean="0"/>
          </a:p>
          <a:p>
            <a:pPr lvl="1"/>
            <a:endParaRPr lang="en-ZA" dirty="0" smtClean="0"/>
          </a:p>
          <a:p>
            <a:pPr lvl="1"/>
            <a:endParaRPr lang="en-ZA" dirty="0" smtClean="0"/>
          </a:p>
          <a:p>
            <a:pPr lvl="1"/>
            <a:endParaRPr lang="en-ZA" dirty="0" smtClean="0"/>
          </a:p>
          <a:p>
            <a:pPr lvl="1"/>
            <a:endParaRPr lang="en-ZA" dirty="0" smtClean="0"/>
          </a:p>
          <a:p>
            <a:endParaRPr lang="en-ZA"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 calcmode="lin" valueType="num">
                                      <p:cBhvr additive="base">
                                        <p:cTn id="6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
                                            <p:txEl>
                                              <p:pRg st="13" end="13"/>
                                            </p:txEl>
                                          </p:spTgt>
                                        </p:tgtEl>
                                        <p:attrNameLst>
                                          <p:attrName>style.visibility</p:attrName>
                                        </p:attrNameLst>
                                      </p:cBhvr>
                                      <p:to>
                                        <p:strVal val="visible"/>
                                      </p:to>
                                    </p:set>
                                    <p:anim calcmode="lin" valueType="num">
                                      <p:cBhvr additive="base">
                                        <p:cTn id="6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anim calcmode="lin" valueType="num">
                                      <p:cBhvr additive="base">
                                        <p:cTn id="7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 calcmode="lin" valueType="num">
                                      <p:cBhvr additive="base">
                                        <p:cTn id="7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3">
                                            <p:txEl>
                                              <p:pRg st="16" end="16"/>
                                            </p:txEl>
                                          </p:spTgt>
                                        </p:tgtEl>
                                        <p:attrNameLst>
                                          <p:attrName>style.visibility</p:attrName>
                                        </p:attrNameLst>
                                      </p:cBhvr>
                                      <p:to>
                                        <p:strVal val="visible"/>
                                      </p:to>
                                    </p:set>
                                    <p:anim calcmode="lin" valueType="num">
                                      <p:cBhvr additive="base">
                                        <p:cTn id="8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
                                            <p:txEl>
                                              <p:pRg st="17" end="17"/>
                                            </p:txEl>
                                          </p:spTgt>
                                        </p:tgtEl>
                                        <p:attrNameLst>
                                          <p:attrName>style.visibility</p:attrName>
                                        </p:attrNameLst>
                                      </p:cBhvr>
                                      <p:to>
                                        <p:strVal val="visible"/>
                                      </p:to>
                                    </p:set>
                                    <p:anim calcmode="lin" valueType="num">
                                      <p:cBhvr additive="base">
                                        <p:cTn id="87"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Activities</a:t>
            </a:r>
            <a:endParaRPr lang="en-ZA" dirty="0"/>
          </a:p>
        </p:txBody>
      </p:sp>
      <p:sp>
        <p:nvSpPr>
          <p:cNvPr id="3" name="Content Placeholder 2"/>
          <p:cNvSpPr>
            <a:spLocks noGrp="1"/>
          </p:cNvSpPr>
          <p:nvPr>
            <p:ph idx="1"/>
          </p:nvPr>
        </p:nvSpPr>
        <p:spPr/>
        <p:txBody>
          <a:bodyPr>
            <a:normAutofit fontScale="55000" lnSpcReduction="20000"/>
          </a:bodyPr>
          <a:lstStyle/>
          <a:p>
            <a:r>
              <a:rPr lang="en-ZA" dirty="0" smtClean="0"/>
              <a:t>Fun/Fellowship</a:t>
            </a:r>
          </a:p>
          <a:p>
            <a:pPr lvl="1"/>
            <a:r>
              <a:rPr lang="en-ZA" dirty="0" smtClean="0"/>
              <a:t>Sleep-over</a:t>
            </a:r>
          </a:p>
          <a:p>
            <a:pPr lvl="1"/>
            <a:r>
              <a:rPr lang="en-ZA" dirty="0" smtClean="0"/>
              <a:t>Games</a:t>
            </a:r>
          </a:p>
          <a:p>
            <a:pPr lvl="1"/>
            <a:r>
              <a:rPr lang="en-ZA" dirty="0" smtClean="0"/>
              <a:t>Spot</a:t>
            </a:r>
          </a:p>
          <a:p>
            <a:pPr lvl="1"/>
            <a:r>
              <a:rPr lang="en-ZA" dirty="0" smtClean="0"/>
              <a:t>Eat out</a:t>
            </a:r>
          </a:p>
          <a:p>
            <a:pPr lvl="1"/>
            <a:r>
              <a:rPr lang="en-ZA" dirty="0" smtClean="0"/>
              <a:t>Picnic “</a:t>
            </a:r>
            <a:r>
              <a:rPr lang="en-ZA" dirty="0" err="1" smtClean="0"/>
              <a:t>Braai</a:t>
            </a:r>
            <a:r>
              <a:rPr lang="en-ZA" dirty="0" smtClean="0"/>
              <a:t> and share”</a:t>
            </a:r>
          </a:p>
          <a:p>
            <a:pPr lvl="1"/>
            <a:r>
              <a:rPr lang="en-ZA" dirty="0" smtClean="0"/>
              <a:t>Movie nights</a:t>
            </a:r>
          </a:p>
          <a:p>
            <a:r>
              <a:rPr lang="en-ZA" dirty="0" smtClean="0"/>
              <a:t>Service</a:t>
            </a:r>
          </a:p>
          <a:p>
            <a:pPr lvl="1"/>
            <a:r>
              <a:rPr lang="en-ZA" dirty="0" smtClean="0"/>
              <a:t>Car wash</a:t>
            </a:r>
          </a:p>
          <a:p>
            <a:pPr lvl="1"/>
            <a:r>
              <a:rPr lang="en-ZA" dirty="0" smtClean="0"/>
              <a:t>Clean up neighbourhood</a:t>
            </a:r>
          </a:p>
          <a:p>
            <a:r>
              <a:rPr lang="en-ZA" dirty="0" smtClean="0"/>
              <a:t>Budget</a:t>
            </a:r>
          </a:p>
          <a:p>
            <a:pPr lvl="1"/>
            <a:r>
              <a:rPr lang="en-ZA" dirty="0" smtClean="0"/>
              <a:t>Church – </a:t>
            </a:r>
            <a:r>
              <a:rPr lang="en-ZA" dirty="0" smtClean="0"/>
              <a:t>Stewardship &amp; Session</a:t>
            </a:r>
            <a:endParaRPr lang="en-ZA" dirty="0" smtClean="0"/>
          </a:p>
          <a:p>
            <a:pPr lvl="1"/>
            <a:r>
              <a:rPr lang="en-ZA" dirty="0" smtClean="0"/>
              <a:t>Youth </a:t>
            </a:r>
            <a:r>
              <a:rPr lang="en-ZA" dirty="0" smtClean="0"/>
              <a:t>fundraising: Car wash, cake sale, </a:t>
            </a:r>
            <a:endParaRPr lang="en-ZA" dirty="0" smtClean="0"/>
          </a:p>
          <a:p>
            <a:pPr lvl="1"/>
            <a:r>
              <a:rPr lang="en-ZA" dirty="0" smtClean="0"/>
              <a:t>Parents contributions</a:t>
            </a:r>
          </a:p>
          <a:p>
            <a:r>
              <a:rPr lang="en-ZA" dirty="0" smtClean="0"/>
              <a:t>Retreat</a:t>
            </a:r>
          </a:p>
          <a:p>
            <a:pPr lvl="1"/>
            <a:r>
              <a:rPr lang="en-ZA" dirty="0" smtClean="0"/>
              <a:t>Plan for the following year (Action Plan)</a:t>
            </a:r>
          </a:p>
          <a:p>
            <a:pPr lvl="1"/>
            <a:r>
              <a:rPr lang="en-ZA" dirty="0" smtClean="0"/>
              <a:t>Draw </a:t>
            </a:r>
            <a:r>
              <a:rPr lang="en-ZA" dirty="0" smtClean="0"/>
              <a:t>up the </a:t>
            </a:r>
            <a:r>
              <a:rPr lang="en-ZA" dirty="0" smtClean="0"/>
              <a:t>Budget</a:t>
            </a:r>
            <a:endParaRPr lang="en-ZA" dirty="0" smtClean="0"/>
          </a:p>
          <a:p>
            <a:pPr lvl="1"/>
            <a:r>
              <a:rPr lang="en-ZA" dirty="0" smtClean="0"/>
              <a:t>Fun</a:t>
            </a:r>
          </a:p>
          <a:p>
            <a:pPr lvl="1"/>
            <a:r>
              <a:rPr lang="en-ZA" dirty="0" smtClean="0"/>
              <a:t>Prayer</a:t>
            </a:r>
          </a:p>
          <a:p>
            <a:endParaRPr lang="en-ZA"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 calcmode="lin" valueType="num">
                                      <p:cBhvr additive="base">
                                        <p:cTn id="6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
                                            <p:txEl>
                                              <p:pRg st="13" end="13"/>
                                            </p:txEl>
                                          </p:spTgt>
                                        </p:tgtEl>
                                        <p:attrNameLst>
                                          <p:attrName>style.visibility</p:attrName>
                                        </p:attrNameLst>
                                      </p:cBhvr>
                                      <p:to>
                                        <p:strVal val="visible"/>
                                      </p:to>
                                    </p:set>
                                    <p:anim calcmode="lin" valueType="num">
                                      <p:cBhvr additive="base">
                                        <p:cTn id="6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3">
                                            <p:txEl>
                                              <p:pRg st="14" end="14"/>
                                            </p:txEl>
                                          </p:spTgt>
                                        </p:tgtEl>
                                        <p:attrNameLst>
                                          <p:attrName>style.visibility</p:attrName>
                                        </p:attrNameLst>
                                      </p:cBhvr>
                                      <p:to>
                                        <p:strVal val="visible"/>
                                      </p:to>
                                    </p:set>
                                    <p:anim calcmode="lin" valueType="num">
                                      <p:cBhvr additive="base">
                                        <p:cTn id="7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
                                            <p:txEl>
                                              <p:pRg st="15" end="15"/>
                                            </p:txEl>
                                          </p:spTgt>
                                        </p:tgtEl>
                                        <p:attrNameLst>
                                          <p:attrName>style.visibility</p:attrName>
                                        </p:attrNameLst>
                                      </p:cBhvr>
                                      <p:to>
                                        <p:strVal val="visible"/>
                                      </p:to>
                                    </p:set>
                                    <p:anim calcmode="lin" valueType="num">
                                      <p:cBhvr additive="base">
                                        <p:cTn id="7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
                                            <p:txEl>
                                              <p:pRg st="16" end="16"/>
                                            </p:txEl>
                                          </p:spTgt>
                                        </p:tgtEl>
                                        <p:attrNameLst>
                                          <p:attrName>style.visibility</p:attrName>
                                        </p:attrNameLst>
                                      </p:cBhvr>
                                      <p:to>
                                        <p:strVal val="visible"/>
                                      </p:to>
                                    </p:set>
                                    <p:anim calcmode="lin" valueType="num">
                                      <p:cBhvr additive="base">
                                        <p:cTn id="8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
                                            <p:txEl>
                                              <p:pRg st="17" end="17"/>
                                            </p:txEl>
                                          </p:spTgt>
                                        </p:tgtEl>
                                        <p:attrNameLst>
                                          <p:attrName>style.visibility</p:attrName>
                                        </p:attrNameLst>
                                      </p:cBhvr>
                                      <p:to>
                                        <p:strVal val="visible"/>
                                      </p:to>
                                    </p:set>
                                    <p:anim calcmode="lin" valueType="num">
                                      <p:cBhvr additive="base">
                                        <p:cTn id="87"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
                                            <p:txEl>
                                              <p:pRg st="18" end="18"/>
                                            </p:txEl>
                                          </p:spTgt>
                                        </p:tgtEl>
                                        <p:attrNameLst>
                                          <p:attrName>style.visibility</p:attrName>
                                        </p:attrNameLst>
                                      </p:cBhvr>
                                      <p:to>
                                        <p:strVal val="visible"/>
                                      </p:to>
                                    </p:set>
                                    <p:anim calcmode="lin" valueType="num">
                                      <p:cBhvr additive="base">
                                        <p:cTn id="91"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Challenges</a:t>
            </a:r>
            <a:endParaRPr lang="en-ZA" dirty="0"/>
          </a:p>
        </p:txBody>
      </p:sp>
      <p:sp>
        <p:nvSpPr>
          <p:cNvPr id="3" name="Content Placeholder 2"/>
          <p:cNvSpPr>
            <a:spLocks noGrp="1"/>
          </p:cNvSpPr>
          <p:nvPr>
            <p:ph idx="1"/>
          </p:nvPr>
        </p:nvSpPr>
        <p:spPr/>
        <p:txBody>
          <a:bodyPr/>
          <a:lstStyle/>
          <a:p>
            <a:r>
              <a:rPr lang="en-ZA" dirty="0" smtClean="0"/>
              <a:t>Inadequate parents support</a:t>
            </a:r>
          </a:p>
          <a:p>
            <a:r>
              <a:rPr lang="en-ZA" dirty="0" smtClean="0"/>
              <a:t>Migration of the students to the big cities</a:t>
            </a:r>
          </a:p>
          <a:p>
            <a:pPr>
              <a:buNone/>
            </a:pPr>
            <a:endParaRPr lang="en-ZA"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a:t>
            </a:r>
            <a:r>
              <a:rPr lang="en-ZA" dirty="0" smtClean="0"/>
              <a:t>onsequences</a:t>
            </a:r>
            <a:endParaRPr lang="en-ZA" dirty="0"/>
          </a:p>
        </p:txBody>
      </p:sp>
      <p:sp>
        <p:nvSpPr>
          <p:cNvPr id="3" name="Content Placeholder 2"/>
          <p:cNvSpPr>
            <a:spLocks noGrp="1"/>
          </p:cNvSpPr>
          <p:nvPr>
            <p:ph idx="1"/>
          </p:nvPr>
        </p:nvSpPr>
        <p:spPr/>
        <p:txBody>
          <a:bodyPr/>
          <a:lstStyle/>
          <a:p>
            <a:r>
              <a:rPr lang="en-ZA" dirty="0" smtClean="0"/>
              <a:t>By excluding them especially in the church we run the risk of helping them to settle for lesser gods elsewhere as Dean &amp; Forster (1998: 9) clearly indicates</a:t>
            </a:r>
            <a:r>
              <a:rPr lang="en-ZA" dirty="0" smtClean="0"/>
              <a:t>.</a:t>
            </a:r>
          </a:p>
          <a:p>
            <a:endParaRPr lang="en-ZA"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1247</TotalTime>
  <Words>636</Words>
  <Application>Microsoft Office PowerPoint</Application>
  <PresentationFormat>On-screen Show (4:3)</PresentationFormat>
  <Paragraphs>87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PRESENTATION AT IYMC HELD AT JOHANNESBURG 29-31 JAN 2015</vt:lpstr>
      <vt:lpstr>The Church and Renewal</vt:lpstr>
      <vt:lpstr>Questions to ponder on</vt:lpstr>
      <vt:lpstr>Believe</vt:lpstr>
      <vt:lpstr>YOUTH MINISTRY AT MT HOREB</vt:lpstr>
      <vt:lpstr>Activities</vt:lpstr>
      <vt:lpstr>Activities</vt:lpstr>
      <vt:lpstr>Challenges</vt:lpstr>
      <vt:lpstr>Consequences</vt:lpstr>
      <vt:lpstr>Conclusion</vt:lpstr>
      <vt:lpstr>Slide 11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AT IYMC HELD AT JOHANNESBURG 29-31 JAN 2015</dc:title>
  <dc:creator>John Mokoena</dc:creator>
  <cp:lastModifiedBy>John Mokoena</cp:lastModifiedBy>
  <cp:revision>73</cp:revision>
  <dcterms:created xsi:type="dcterms:W3CDTF">2015-01-27T10:58:29Z</dcterms:created>
  <dcterms:modified xsi:type="dcterms:W3CDTF">2015-01-30T13:38:20Z</dcterms:modified>
</cp:coreProperties>
</file>